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5"/>
  </p:notes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301" r:id="rId22"/>
    <p:sldId id="280" r:id="rId23"/>
    <p:sldId id="281" r:id="rId24"/>
    <p:sldId id="282" r:id="rId25"/>
    <p:sldId id="283" r:id="rId26"/>
    <p:sldId id="304" r:id="rId27"/>
    <p:sldId id="305" r:id="rId28"/>
    <p:sldId id="303" r:id="rId29"/>
    <p:sldId id="284" r:id="rId30"/>
    <p:sldId id="306" r:id="rId31"/>
    <p:sldId id="310" r:id="rId32"/>
    <p:sldId id="311" r:id="rId33"/>
    <p:sldId id="312" r:id="rId34"/>
    <p:sldId id="313" r:id="rId35"/>
    <p:sldId id="314" r:id="rId36"/>
    <p:sldId id="316" r:id="rId37"/>
    <p:sldId id="307" r:id="rId38"/>
    <p:sldId id="309" r:id="rId39"/>
    <p:sldId id="285" r:id="rId40"/>
    <p:sldId id="287" r:id="rId41"/>
    <p:sldId id="289" r:id="rId42"/>
    <p:sldId id="290" r:id="rId43"/>
    <p:sldId id="299" r:id="rId4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2437" autoAdjust="0"/>
  </p:normalViewPr>
  <p:slideViewPr>
    <p:cSldViewPr>
      <p:cViewPr varScale="1">
        <p:scale>
          <a:sx n="75" d="100"/>
          <a:sy n="75" d="100"/>
        </p:scale>
        <p:origin x="-142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967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19156D-B947-4E10-BBC5-1A48EC498220}" type="datetimeFigureOut">
              <a:rPr lang="ru-RU" smtClean="0"/>
              <a:pPr/>
              <a:t>02.10.2019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73258B-7F1E-45A2-92A3-84295685EDA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03486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sk5-410-lib-te.at.urfu.ru/docs/" TargetMode="External"/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5" name="Заметки 2"/>
          <p:cNvSpPr>
            <a:spLocks noGrp="1"/>
          </p:cNvSpPr>
          <p:nvPr>
            <p:ph type="body" idx="1"/>
          </p:nvPr>
        </p:nvSpPr>
        <p:spPr bwMode="auto">
          <a:xfrm>
            <a:off x="685321" y="4342817"/>
            <a:ext cx="5859572" cy="4115091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8600" indent="-228600"/>
            <a:r>
              <a:rPr lang="ru-RU" b="1" dirty="0" smtClean="0">
                <a:latin typeface="Arial" charset="0"/>
                <a:cs typeface="Arial" charset="0"/>
              </a:rPr>
              <a:t>ГОСТ Р7.0.100–2018. </a:t>
            </a:r>
            <a:r>
              <a:rPr lang="ru-RU" dirty="0" smtClean="0">
                <a:latin typeface="Arial" charset="0"/>
                <a:cs typeface="Arial" charset="0"/>
              </a:rPr>
              <a:t>ВВЕДЕН ВПЕРВЫЕ. Вводится с 01.07.2019.</a:t>
            </a:r>
          </a:p>
          <a:p>
            <a:pPr marL="228600" indent="-228600">
              <a:buFont typeface="Calibri" pitchFamily="34" charset="0"/>
              <a:buAutoNum type="arabicPeriod"/>
            </a:pPr>
            <a:r>
              <a:rPr lang="ru-RU" dirty="0" smtClean="0">
                <a:latin typeface="Arial" charset="0"/>
                <a:cs typeface="Arial" charset="0"/>
              </a:rPr>
              <a:t>Структура стандарта осталась без изменений: Введение, область применения, нормативные ссылки, общие положения, Одноуровневое, многоуровневое БО, БО составной части, приложение с примерами.</a:t>
            </a:r>
          </a:p>
          <a:p>
            <a:pPr marL="228600" indent="-228600">
              <a:buFont typeface="Calibri" pitchFamily="34" charset="0"/>
              <a:buAutoNum type="arabicPeriod"/>
            </a:pPr>
            <a:r>
              <a:rPr lang="ru-RU" dirty="0" smtClean="0">
                <a:latin typeface="Arial" charset="0"/>
                <a:cs typeface="Arial" charset="0"/>
              </a:rPr>
              <a:t>Настоящий стандарт является базовым документом для подготовки различных нормативно-методических материалов по библиографическому описанию отдельных видов ресурсов</a:t>
            </a:r>
          </a:p>
          <a:p>
            <a:pPr marL="228600" indent="-228600">
              <a:buFont typeface="Calibri" pitchFamily="34" charset="0"/>
              <a:buAutoNum type="arabicPeriod"/>
            </a:pPr>
            <a:r>
              <a:rPr lang="ru-RU" dirty="0" smtClean="0">
                <a:latin typeface="Arial" charset="0"/>
                <a:cs typeface="Arial" charset="0"/>
              </a:rPr>
              <a:t>В настоящем стандарте использованы нормативные ссылки на 15 стандартов, 7 из которых являются национальными стандартами РФ. В</a:t>
            </a:r>
            <a:r>
              <a:rPr lang="ru-RU" altLang="ru-RU" dirty="0" smtClean="0">
                <a:latin typeface="Arial" charset="0"/>
                <a:cs typeface="Arial" charset="0"/>
              </a:rPr>
              <a:t> госте 2003 г. – 11*</a:t>
            </a:r>
          </a:p>
          <a:p>
            <a:pPr marL="228600" indent="-228600">
              <a:buFont typeface="Calibri" pitchFamily="34" charset="0"/>
              <a:buAutoNum type="arabicPeriod"/>
            </a:pPr>
            <a:r>
              <a:rPr lang="ru-RU" altLang="ru-RU" dirty="0" smtClean="0">
                <a:latin typeface="Arial" charset="0"/>
                <a:cs typeface="Arial" charset="0"/>
              </a:rPr>
              <a:t>В разделе «Термины и определения» приведен </a:t>
            </a:r>
            <a:r>
              <a:rPr lang="ru-RU" altLang="ru-RU" dirty="0" err="1" smtClean="0">
                <a:latin typeface="Arial" charset="0"/>
                <a:cs typeface="Arial" charset="0"/>
              </a:rPr>
              <a:t>глосарий</a:t>
            </a:r>
            <a:r>
              <a:rPr lang="ru-RU" altLang="ru-RU" dirty="0" smtClean="0">
                <a:latin typeface="Arial" charset="0"/>
                <a:cs typeface="Arial" charset="0"/>
              </a:rPr>
              <a:t> основных терминов и определений по  5 стандартам, 2  </a:t>
            </a:r>
            <a:r>
              <a:rPr lang="ru-RU" dirty="0" smtClean="0">
                <a:latin typeface="Arial" charset="0"/>
                <a:cs typeface="Arial" charset="0"/>
              </a:rPr>
              <a:t>из которых являются национальными стандартами РФ. В гост </a:t>
            </a:r>
            <a:r>
              <a:rPr lang="ru-RU" altLang="ru-RU" dirty="0" smtClean="0">
                <a:latin typeface="Arial" charset="0"/>
                <a:cs typeface="Arial" charset="0"/>
              </a:rPr>
              <a:t>2003 г. – 3*. </a:t>
            </a:r>
            <a:r>
              <a:rPr lang="ru-RU" b="1" dirty="0" smtClean="0">
                <a:latin typeface="Arial" charset="0"/>
                <a:cs typeface="Arial" charset="0"/>
              </a:rPr>
              <a:t>Внимание</a:t>
            </a:r>
            <a:r>
              <a:rPr lang="ru-RU" dirty="0" smtClean="0">
                <a:latin typeface="Arial" charset="0"/>
                <a:cs typeface="Arial" charset="0"/>
              </a:rPr>
              <a:t>: в стандарте упоминаются ссылочный стандарт, который находится в стадии проекта – ГОСТ Р 7.0 (60)–2019 «Издания. Основные виды. Термины и определения».  Рекомендуется использовать действующую версию стандарта ГОСТ 7.60, а после утверждения рекомендуется использовать версию этого стандарта с указанным выше годом утверждения.</a:t>
            </a:r>
            <a:endParaRPr lang="ru-RU" altLang="ru-RU" dirty="0" smtClean="0">
              <a:latin typeface="Arial" charset="0"/>
              <a:cs typeface="Arial" charset="0"/>
            </a:endParaRPr>
          </a:p>
          <a:p>
            <a:pPr marL="228600" indent="-228600">
              <a:buFont typeface="Calibri" pitchFamily="34" charset="0"/>
              <a:buAutoNum type="arabicPeriod"/>
            </a:pPr>
            <a:r>
              <a:rPr lang="ru-RU" altLang="ru-RU" dirty="0" smtClean="0">
                <a:latin typeface="Arial" charset="0"/>
                <a:cs typeface="Arial" charset="0"/>
              </a:rPr>
              <a:t>Информация об изменениях к настоящему стандарту публикуется в ежегодном информационном указателе «Национальные стандарты», а официальный текст изменений и правок – в ежемесячном информационном указателе «Национальные стандарты». </a:t>
            </a:r>
          </a:p>
        </p:txBody>
      </p:sp>
      <p:sp>
        <p:nvSpPr>
          <p:cNvPr id="4915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4EAC353-0F25-4B5A-A982-7AD52869C3BC}" type="slidenum">
              <a:rPr lang="ru-RU" altLang="ru-RU" smtClean="0"/>
              <a:pPr/>
              <a:t>1</a:t>
            </a:fld>
            <a:endParaRPr lang="ru-RU" altLang="ru-RU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sp>
        <p:nvSpPr>
          <p:cNvPr id="5837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D8F0354-A7BF-4B21-85CA-94CEAE3F7606}" type="slidenum">
              <a:rPr lang="ru-RU" altLang="ru-RU" smtClean="0"/>
              <a:pPr/>
              <a:t>10</a:t>
            </a:fld>
            <a:endParaRPr lang="ru-RU" altLang="ru-RU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79" name="Заметки 2"/>
          <p:cNvSpPr>
            <a:spLocks noGrp="1"/>
          </p:cNvSpPr>
          <p:nvPr>
            <p:ph type="body"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ru-RU" altLang="ru-RU" sz="1400" b="1" dirty="0" smtClean="0">
                <a:solidFill>
                  <a:srgbClr val="FF0000"/>
                </a:solidFill>
              </a:rPr>
              <a:t>Для многих специалистов вузовских библиотек стоит вопрос (не важно,</a:t>
            </a:r>
            <a:r>
              <a:rPr lang="ru-RU" altLang="ru-RU" sz="1400" b="1" baseline="0" dirty="0" smtClean="0">
                <a:solidFill>
                  <a:srgbClr val="FF0000"/>
                </a:solidFill>
              </a:rPr>
              <a:t> к</a:t>
            </a:r>
            <a:r>
              <a:rPr lang="ru-RU" altLang="ru-RU" sz="1400" b="1" dirty="0" smtClean="0">
                <a:solidFill>
                  <a:srgbClr val="FF0000"/>
                </a:solidFill>
              </a:rPr>
              <a:t>аталогизатор или библиограф) - Можно ли использовать шаблон краткого БО для списка источников. ? </a:t>
            </a:r>
            <a:r>
              <a:rPr lang="ru-RU" sz="1400" dirty="0" smtClean="0"/>
              <a:t>–</a:t>
            </a:r>
            <a:r>
              <a:rPr lang="ru-RU" altLang="ru-RU" sz="1400" b="1" dirty="0" smtClean="0">
                <a:solidFill>
                  <a:srgbClr val="FF0000"/>
                </a:solidFill>
              </a:rPr>
              <a:t> вывод</a:t>
            </a:r>
          </a:p>
          <a:p>
            <a:pPr algn="ctr">
              <a:defRPr/>
            </a:pPr>
            <a:r>
              <a:rPr lang="ru-RU" sz="1400" b="1" dirty="0" smtClean="0"/>
              <a:t>Ответ – ДА!</a:t>
            </a:r>
          </a:p>
          <a:p>
            <a:pPr indent="722313" algn="ctr">
              <a:defRPr/>
            </a:pPr>
            <a:endParaRPr lang="ru-RU" sz="1400" b="1" dirty="0" smtClean="0"/>
          </a:p>
          <a:p>
            <a:pPr indent="722313" algn="ctr">
              <a:defRPr/>
            </a:pPr>
            <a:r>
              <a:rPr lang="ru-RU" altLang="ru-RU" sz="1400" b="1" dirty="0" smtClean="0">
                <a:solidFill>
                  <a:srgbClr val="FF0000"/>
                </a:solidFill>
              </a:rPr>
              <a:t>Краткое БО </a:t>
            </a:r>
            <a:r>
              <a:rPr lang="ru-RU" altLang="ru-RU" sz="1400" b="1" dirty="0" smtClean="0"/>
              <a:t>включает н</a:t>
            </a:r>
            <a:r>
              <a:rPr lang="ru-RU" sz="1400" b="1" dirty="0" smtClean="0"/>
              <a:t>абор </a:t>
            </a:r>
            <a:r>
              <a:rPr lang="ru-RU" altLang="ru-RU" sz="1400" dirty="0" smtClean="0">
                <a:solidFill>
                  <a:srgbClr val="FF0000"/>
                </a:solidFill>
              </a:rPr>
              <a:t>обязательных  </a:t>
            </a:r>
            <a:r>
              <a:rPr lang="ru-RU" sz="1400" b="1" dirty="0" smtClean="0"/>
              <a:t>элементов необходимый и достаточный для идентификации и поиска источника </a:t>
            </a:r>
          </a:p>
          <a:p>
            <a:pPr indent="722313" algn="ctr">
              <a:defRPr/>
            </a:pPr>
            <a:r>
              <a:rPr lang="ru-RU" sz="1400" b="1" dirty="0" smtClean="0"/>
              <a:t>Очень важно, что </a:t>
            </a:r>
            <a:r>
              <a:rPr lang="ru-RU" altLang="ru-RU" sz="1400" dirty="0" smtClean="0"/>
              <a:t>Для конкретного информационного массива набор элементов </a:t>
            </a:r>
            <a:r>
              <a:rPr lang="ru-RU" altLang="ru-RU" sz="1600" dirty="0" smtClean="0"/>
              <a:t>должен быть постоянным!</a:t>
            </a:r>
            <a:endParaRPr lang="ru-RU" sz="1400" b="1" dirty="0" smtClean="0"/>
          </a:p>
          <a:p>
            <a:pPr marL="514350" indent="-514350">
              <a:defRPr/>
            </a:pPr>
            <a:r>
              <a:rPr lang="ru-RU" altLang="ru-RU" sz="2000" dirty="0" smtClean="0">
                <a:solidFill>
                  <a:srgbClr val="FF0000"/>
                </a:solidFill>
              </a:rPr>
              <a:t>Д</a:t>
            </a:r>
            <a:r>
              <a:rPr lang="ru-RU" altLang="ru-RU" sz="1600" dirty="0" smtClean="0">
                <a:solidFill>
                  <a:srgbClr val="FF0000"/>
                </a:solidFill>
              </a:rPr>
              <a:t>ля каждого вида БО документов предусмотрен набор обязательных элементов</a:t>
            </a:r>
          </a:p>
          <a:p>
            <a:pPr marL="514350" indent="-514350">
              <a:defRPr/>
            </a:pPr>
            <a:r>
              <a:rPr lang="ru-RU" altLang="ru-RU" sz="1600" dirty="0" smtClean="0">
                <a:solidFill>
                  <a:srgbClr val="FF0000"/>
                </a:solidFill>
              </a:rPr>
              <a:t>Каждая </a:t>
            </a:r>
            <a:r>
              <a:rPr lang="ru-RU" altLang="ru-RU" sz="1600" i="1" u="sng" dirty="0" err="1" smtClean="0">
                <a:solidFill>
                  <a:srgbClr val="FF0000"/>
                </a:solidFill>
              </a:rPr>
              <a:t>библиографирующая</a:t>
            </a:r>
            <a:r>
              <a:rPr lang="ru-RU" altLang="ru-RU" sz="1600" i="1" u="sng" dirty="0" smtClean="0">
                <a:solidFill>
                  <a:srgbClr val="FF0000"/>
                </a:solidFill>
              </a:rPr>
              <a:t> организация</a:t>
            </a:r>
            <a:r>
              <a:rPr lang="ru-RU" altLang="ru-RU" sz="1600" dirty="0" smtClean="0">
                <a:solidFill>
                  <a:srgbClr val="FF0000"/>
                </a:solidFill>
              </a:rPr>
              <a:t> должна принять </a:t>
            </a:r>
            <a:r>
              <a:rPr lang="ru-RU" sz="1600" b="1" u="sng" dirty="0" smtClean="0">
                <a:solidFill>
                  <a:srgbClr val="0070C0"/>
                </a:solidFill>
              </a:rPr>
              <a:t>МР по и</a:t>
            </a:r>
            <a:r>
              <a:rPr lang="ru-RU" altLang="ru-RU" sz="1600" i="1" u="sng" dirty="0" smtClean="0">
                <a:solidFill>
                  <a:srgbClr val="FF0000"/>
                </a:solidFill>
              </a:rPr>
              <a:t>спользование условно-обязательных и факультативных элементов (</a:t>
            </a:r>
            <a:r>
              <a:rPr lang="ru-RU" altLang="ru-RU" sz="1600" dirty="0" smtClean="0">
                <a:solidFill>
                  <a:srgbClr val="FF0000"/>
                </a:solidFill>
              </a:rPr>
              <a:t>ГОСТ Р 7.0.100-2018, </a:t>
            </a:r>
            <a:r>
              <a:rPr lang="ru-RU" altLang="ru-RU" sz="1600" dirty="0" err="1" smtClean="0">
                <a:solidFill>
                  <a:srgbClr val="FF0000"/>
                </a:solidFill>
              </a:rPr>
              <a:t>пп</a:t>
            </a:r>
            <a:r>
              <a:rPr lang="ru-RU" altLang="ru-RU" sz="1600" dirty="0" smtClean="0">
                <a:solidFill>
                  <a:srgbClr val="FF0000"/>
                </a:solidFill>
              </a:rPr>
              <a:t>. 4.4.2-4.4.3)</a:t>
            </a:r>
            <a:endParaRPr lang="ru-RU" altLang="ru-RU" dirty="0" smtClean="0"/>
          </a:p>
        </p:txBody>
      </p:sp>
      <p:sp>
        <p:nvSpPr>
          <p:cNvPr id="5939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18218D5-B6E3-4D70-9635-E87A17C824BA}" type="slidenum">
              <a:rPr lang="ru-RU" altLang="ru-RU" smtClean="0"/>
              <a:pPr/>
              <a:t>11</a:t>
            </a:fld>
            <a:endParaRPr lang="ru-RU" altLang="ru-RU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3" name="Заметки 2"/>
          <p:cNvSpPr>
            <a:spLocks noGrp="1"/>
          </p:cNvSpPr>
          <p:nvPr>
            <p:ph type="body"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ru-RU" altLang="ru-RU" dirty="0" smtClean="0">
                <a:latin typeface="Arial" pitchFamily="34" charset="0"/>
                <a:cs typeface="Arial" pitchFamily="34" charset="0"/>
              </a:rPr>
              <a:t>В разделе «Общие положения» приведены правила, устанавливающие наполнение и порядок следования областей, элементов, предназначенных для идентификации и характеристики ресурса.</a:t>
            </a:r>
          </a:p>
          <a:p>
            <a:pPr>
              <a:defRPr/>
            </a:pPr>
            <a:r>
              <a:rPr lang="ru-RU" altLang="ru-RU" dirty="0" smtClean="0">
                <a:latin typeface="Arial" pitchFamily="34" charset="0"/>
                <a:cs typeface="Arial" pitchFamily="34" charset="0"/>
              </a:rPr>
              <a:t>Рассмотрим некоторые особенности предписанной пунктуации, язык, сокращения, написание прописных и строчных букв и пр.</a:t>
            </a:r>
          </a:p>
          <a:p>
            <a:pPr>
              <a:defRPr/>
            </a:pPr>
            <a:r>
              <a:rPr lang="ru-RU" altLang="ru-RU" b="1" dirty="0" smtClean="0">
                <a:solidFill>
                  <a:srgbClr val="FF0000"/>
                </a:solidFill>
              </a:rPr>
              <a:t>Источник информации для БО (п. 4.7)</a:t>
            </a:r>
            <a:endParaRPr lang="en-US" altLang="ru-RU" b="1" dirty="0" smtClean="0">
              <a:solidFill>
                <a:srgbClr val="FF0000"/>
              </a:solidFill>
            </a:endParaRPr>
          </a:p>
          <a:p>
            <a:pPr>
              <a:defRPr/>
            </a:pPr>
            <a:r>
              <a:rPr lang="ru-RU" b="1" dirty="0" smtClean="0">
                <a:solidFill>
                  <a:srgbClr val="FF0000"/>
                </a:solidFill>
              </a:rPr>
              <a:t>Предписанный источник информации для печатных изданий: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ru-RU" b="1" dirty="0" smtClean="0">
                <a:solidFill>
                  <a:srgbClr val="FF0000"/>
                </a:solidFill>
              </a:rPr>
              <a:t>Было – титульная страница, </a:t>
            </a:r>
            <a:r>
              <a:rPr lang="ru-RU" dirty="0" smtClean="0">
                <a:solidFill>
                  <a:srgbClr val="FF0000"/>
                </a:solidFill>
              </a:rPr>
              <a:t>Стало - титульный лист (</a:t>
            </a:r>
            <a:r>
              <a:rPr lang="ru-RU" b="1" dirty="0" smtClean="0">
                <a:solidFill>
                  <a:srgbClr val="FF0000"/>
                </a:solidFill>
              </a:rPr>
              <a:t>титульная страница и оборот титульного листа</a:t>
            </a:r>
            <a:r>
              <a:rPr lang="ru-RU" dirty="0" smtClean="0">
                <a:solidFill>
                  <a:srgbClr val="FF0000"/>
                </a:solidFill>
              </a:rPr>
              <a:t>)</a:t>
            </a:r>
            <a:endParaRPr lang="ru-RU" altLang="ru-RU" b="1" dirty="0" smtClean="0">
              <a:solidFill>
                <a:srgbClr val="FF0000"/>
              </a:solidFill>
            </a:endParaRPr>
          </a:p>
          <a:p>
            <a:pPr marL="514350" indent="-514350">
              <a:spcBef>
                <a:spcPts val="0"/>
              </a:spcBef>
              <a:buFont typeface="Calibri" pitchFamily="34" charset="0"/>
              <a:buAutoNum type="arabicPeriod"/>
              <a:defRPr/>
            </a:pPr>
            <a:r>
              <a:rPr lang="ru-RU" dirty="0" smtClean="0"/>
              <a:t>Источником информации является р</a:t>
            </a:r>
            <a:r>
              <a:rPr lang="ru-RU" altLang="ru-RU" dirty="0" smtClean="0"/>
              <a:t>есурс в целом: </a:t>
            </a:r>
            <a:r>
              <a:rPr lang="ru-RU" b="1" u="sng" dirty="0" smtClean="0">
                <a:solidFill>
                  <a:srgbClr val="FF0000"/>
                </a:solidFill>
              </a:rPr>
              <a:t>титульный лист, </a:t>
            </a:r>
            <a:r>
              <a:rPr lang="ru-RU" dirty="0" smtClean="0"/>
              <a:t>титульный экран, этикетка, наклейка и т. п. (по </a:t>
            </a:r>
            <a:r>
              <a:rPr lang="ru-RU" dirty="0" smtClean="0">
                <a:solidFill>
                  <a:srgbClr val="FF0000"/>
                </a:solidFill>
              </a:rPr>
              <a:t>ГОСТ 7.82</a:t>
            </a:r>
            <a:r>
              <a:rPr lang="ru-RU" dirty="0" smtClean="0"/>
              <a:t>, </a:t>
            </a:r>
            <a:r>
              <a:rPr lang="ru-RU" dirty="0" smtClean="0">
                <a:solidFill>
                  <a:srgbClr val="FF0000"/>
                </a:solidFill>
              </a:rPr>
              <a:t>ГОСТ Р 7.0.4</a:t>
            </a:r>
            <a:r>
              <a:rPr lang="ru-RU" dirty="0" smtClean="0"/>
              <a:t>, </a:t>
            </a:r>
            <a:r>
              <a:rPr lang="ru-RU" dirty="0" smtClean="0">
                <a:solidFill>
                  <a:srgbClr val="FF0000"/>
                </a:solidFill>
              </a:rPr>
              <a:t>ГОСТ Р 7.0.7</a:t>
            </a:r>
            <a:r>
              <a:rPr lang="ru-RU" dirty="0" smtClean="0"/>
              <a:t>, </a:t>
            </a:r>
            <a:r>
              <a:rPr lang="ru-RU" dirty="0" smtClean="0">
                <a:solidFill>
                  <a:srgbClr val="FF0000"/>
                </a:solidFill>
              </a:rPr>
              <a:t>ГОСТ Р 7.0.83</a:t>
            </a:r>
            <a:r>
              <a:rPr lang="ru-RU" dirty="0" smtClean="0"/>
              <a:t>)</a:t>
            </a:r>
            <a:endParaRPr lang="ru-RU" altLang="ru-RU" sz="1100" dirty="0" smtClean="0"/>
          </a:p>
          <a:p>
            <a:pPr marL="514350" indent="-514350">
              <a:spcBef>
                <a:spcPts val="0"/>
              </a:spcBef>
              <a:buFont typeface="Calibri" pitchFamily="34" charset="0"/>
              <a:buAutoNum type="arabicPeriod"/>
              <a:defRPr/>
            </a:pPr>
            <a:r>
              <a:rPr lang="ru-RU" altLang="ru-RU" u="sng" dirty="0" smtClean="0"/>
              <a:t>Сериальные/многочастные монографические ресурсы составляют по первому/раннему выпуску с использованием сведений из других выпусков</a:t>
            </a:r>
          </a:p>
          <a:p>
            <a:pPr marL="514350" indent="-514350">
              <a:spcBef>
                <a:spcPts val="0"/>
              </a:spcBef>
              <a:buFont typeface="Calibri" pitchFamily="34" charset="0"/>
              <a:buAutoNum type="arabicPeriod"/>
              <a:defRPr/>
            </a:pPr>
            <a:r>
              <a:rPr lang="ru-RU" altLang="ru-RU" i="1" dirty="0" smtClean="0"/>
              <a:t>Источники информации могут быть </a:t>
            </a:r>
            <a:r>
              <a:rPr lang="x-none" altLang="ru-RU" i="1" smtClean="0"/>
              <a:t>заимствованы из источников вне ресурса</a:t>
            </a:r>
            <a:r>
              <a:rPr lang="ru-RU" altLang="ru-RU" i="1" dirty="0" smtClean="0"/>
              <a:t>, единичными или множественными. П</a:t>
            </a:r>
            <a:r>
              <a:rPr lang="ru-RU" i="1" dirty="0" smtClean="0"/>
              <a:t>редпочтение отдается сведениям, заимствованным из предписанного источника информации</a:t>
            </a:r>
            <a:endParaRPr lang="ru-RU" altLang="ru-RU" i="1" dirty="0" smtClean="0"/>
          </a:p>
          <a:p>
            <a:pPr marL="514350" indent="-514350">
              <a:spcBef>
                <a:spcPts val="0"/>
              </a:spcBef>
              <a:buFont typeface="Calibri" pitchFamily="34" charset="0"/>
              <a:buAutoNum type="arabicPeriod"/>
              <a:defRPr/>
            </a:pPr>
            <a:r>
              <a:rPr lang="ru-RU" altLang="ru-RU" i="1" dirty="0" smtClean="0"/>
              <a:t>С</a:t>
            </a:r>
            <a:r>
              <a:rPr lang="x-none" altLang="ru-RU" i="1" smtClean="0"/>
              <a:t>ведения указывают </a:t>
            </a:r>
            <a:r>
              <a:rPr lang="ru-RU" altLang="ru-RU" i="1" dirty="0" smtClean="0"/>
              <a:t>в </a:t>
            </a:r>
            <a:r>
              <a:rPr lang="x-none" altLang="ru-RU" i="1" smtClean="0"/>
              <a:t>форме</a:t>
            </a:r>
            <a:r>
              <a:rPr lang="ru-RU" altLang="ru-RU" i="1" dirty="0" smtClean="0"/>
              <a:t>,</a:t>
            </a:r>
            <a:r>
              <a:rPr lang="x-none" altLang="ru-RU" i="1" smtClean="0"/>
              <a:t> </a:t>
            </a:r>
            <a:r>
              <a:rPr lang="ru-RU" altLang="ru-RU" i="1" dirty="0" smtClean="0"/>
              <a:t>приведенной в</a:t>
            </a:r>
            <a:r>
              <a:rPr lang="x-none" altLang="ru-RU" i="1" smtClean="0"/>
              <a:t> источнике</a:t>
            </a:r>
            <a:endParaRPr lang="ru-RU" altLang="ru-RU" i="1" dirty="0" smtClean="0"/>
          </a:p>
          <a:p>
            <a:pPr marL="514350" indent="-514350">
              <a:spcBef>
                <a:spcPts val="0"/>
              </a:spcBef>
              <a:buFont typeface="Calibri" pitchFamily="34" charset="0"/>
              <a:buAutoNum type="arabicPeriod"/>
              <a:defRPr/>
            </a:pPr>
            <a:r>
              <a:rPr lang="x-none" altLang="ru-RU" i="1" smtClean="0"/>
              <a:t>Сведения, сформулированные на основе анализа</a:t>
            </a:r>
            <a:r>
              <a:rPr lang="ru-RU" altLang="ru-RU" i="1" dirty="0" smtClean="0"/>
              <a:t> / </a:t>
            </a:r>
            <a:r>
              <a:rPr lang="ru-RU" altLang="ru-RU" i="1" dirty="0" err="1" smtClean="0"/>
              <a:t>з</a:t>
            </a:r>
            <a:r>
              <a:rPr lang="x-none" altLang="ru-RU" i="1" smtClean="0"/>
              <a:t>аимствованные из источников вне ресурса, во всех областях библиографического описания, кроме области примечания, приводят в квадратных скобках</a:t>
            </a:r>
            <a:endParaRPr lang="ru-RU" altLang="ru-RU" i="1" dirty="0" smtClean="0"/>
          </a:p>
          <a:p>
            <a:pPr>
              <a:defRPr/>
            </a:pPr>
            <a:endParaRPr lang="ru-RU" altLang="ru-RU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042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ED24B19-6E85-4223-BA6D-F47295D86712}" type="slidenum">
              <a:rPr lang="ru-RU" altLang="ru-RU" smtClean="0"/>
              <a:pPr/>
              <a:t>12</a:t>
            </a:fld>
            <a:endParaRPr lang="ru-RU" altLang="ru-RU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ru-RU" altLang="ru-RU" smtClean="0">
                <a:latin typeface="Arial" charset="0"/>
                <a:cs typeface="Arial" charset="0"/>
              </a:rPr>
              <a:t>Транслитерация производится в соответствии с международными или национальными стандартами транслитерации соответствующих языков*</a:t>
            </a:r>
          </a:p>
          <a:p>
            <a:r>
              <a:rPr lang="ru-RU" smtClean="0">
                <a:latin typeface="Arial" charset="0"/>
                <a:cs typeface="Arial" charset="0"/>
              </a:rPr>
              <a:t>* ГОСТ Р 7.0.34-2014. Правила упрощенной транслитерации русского письма латинским алфавитом. М. : Стандартинформ, 2018. </a:t>
            </a:r>
            <a:r>
              <a:rPr lang="en-US" smtClean="0">
                <a:latin typeface="Arial" charset="0"/>
                <a:cs typeface="Arial" charset="0"/>
              </a:rPr>
              <a:t>URL</a:t>
            </a:r>
            <a:r>
              <a:rPr lang="ru-RU" smtClean="0">
                <a:latin typeface="Arial" charset="0"/>
                <a:cs typeface="Arial" charset="0"/>
              </a:rPr>
              <a:t>: </a:t>
            </a:r>
            <a:r>
              <a:rPr lang="en-US" smtClean="0">
                <a:latin typeface="Arial" charset="0"/>
                <a:cs typeface="Arial" charset="0"/>
                <a:hlinkClick r:id="rId3"/>
              </a:rPr>
              <a:t>http://sk5-410-lib-te.at.urfu.ru/docs/</a:t>
            </a:r>
            <a:r>
              <a:rPr lang="ru-RU" smtClean="0">
                <a:latin typeface="Arial" charset="0"/>
                <a:cs typeface="Arial" charset="0"/>
              </a:rPr>
              <a:t> (дата обращения: 13.05.2019) ; ГОСТ 7.79-2000 (ИСО 9-95). Правила транслитерации кирилловского письма латинским алфавитом. М. : Изд-во стандартов, 2002. </a:t>
            </a:r>
            <a:r>
              <a:rPr lang="en-US" smtClean="0">
                <a:latin typeface="Arial" charset="0"/>
                <a:cs typeface="Arial" charset="0"/>
              </a:rPr>
              <a:t>URL: </a:t>
            </a:r>
            <a:r>
              <a:rPr lang="en-US" smtClean="0">
                <a:latin typeface="Arial" charset="0"/>
                <a:cs typeface="Arial" charset="0"/>
                <a:hlinkClick r:id="rId3"/>
              </a:rPr>
              <a:t>http://sk5-410-lib-te.at.urfu.ru/docs/</a:t>
            </a:r>
            <a:r>
              <a:rPr lang="en-US" smtClean="0">
                <a:latin typeface="Arial" charset="0"/>
                <a:cs typeface="Arial" charset="0"/>
              </a:rPr>
              <a:t> ; DS DS/ISO 233-2017</a:t>
            </a:r>
            <a:r>
              <a:rPr lang="ru-RU" smtClean="0">
                <a:latin typeface="Arial" charset="0"/>
                <a:cs typeface="Arial" charset="0"/>
              </a:rPr>
              <a:t>. </a:t>
            </a:r>
            <a:r>
              <a:rPr lang="en-US" smtClean="0">
                <a:latin typeface="Arial" charset="0"/>
                <a:cs typeface="Arial" charset="0"/>
              </a:rPr>
              <a:t>Documentation – Transliteration of Arabic characters into Latin characters =  </a:t>
            </a:r>
            <a:r>
              <a:rPr lang="ru-RU" smtClean="0">
                <a:latin typeface="Arial" charset="0"/>
                <a:cs typeface="Arial" charset="0"/>
              </a:rPr>
              <a:t>Документация – Транслитерация арабских символов в латинские символы  ; </a:t>
            </a:r>
            <a:r>
              <a:rPr lang="en-US" smtClean="0">
                <a:latin typeface="Arial" charset="0"/>
                <a:cs typeface="Arial" charset="0"/>
              </a:rPr>
              <a:t>UNI ISO 259-2011</a:t>
            </a:r>
            <a:r>
              <a:rPr lang="ru-RU" smtClean="0">
                <a:latin typeface="Arial" charset="0"/>
                <a:cs typeface="Arial" charset="0"/>
              </a:rPr>
              <a:t>. </a:t>
            </a:r>
            <a:r>
              <a:rPr lang="en-US" smtClean="0">
                <a:latin typeface="Arial" charset="0"/>
                <a:cs typeface="Arial" charset="0"/>
              </a:rPr>
              <a:t> Documentation - Transliteration of Hebrew characters into Latin characters</a:t>
            </a:r>
            <a:r>
              <a:rPr lang="ru-RU" smtClean="0">
                <a:latin typeface="Arial" charset="0"/>
                <a:cs typeface="Arial" charset="0"/>
              </a:rPr>
              <a:t>  = Документация - Транслитерация еврейских символов в латинские символы. </a:t>
            </a:r>
            <a:r>
              <a:rPr lang="en-US" smtClean="0">
                <a:latin typeface="Arial" charset="0"/>
                <a:cs typeface="Arial" charset="0"/>
              </a:rPr>
              <a:t>URL: </a:t>
            </a:r>
            <a:r>
              <a:rPr lang="en-US" smtClean="0">
                <a:latin typeface="Arial" charset="0"/>
                <a:cs typeface="Arial" charset="0"/>
                <a:hlinkClick r:id="rId3"/>
              </a:rPr>
              <a:t>http://sk5-410-lib-te.at.urfu.ru/docs/</a:t>
            </a:r>
            <a:r>
              <a:rPr lang="en-US" smtClean="0">
                <a:latin typeface="Arial" charset="0"/>
                <a:cs typeface="Arial" charset="0"/>
              </a:rPr>
              <a:t> (</a:t>
            </a:r>
            <a:r>
              <a:rPr lang="ru-RU" smtClean="0">
                <a:latin typeface="Arial" charset="0"/>
                <a:cs typeface="Arial" charset="0"/>
              </a:rPr>
              <a:t>дата обращения: 13.05.2019). </a:t>
            </a:r>
          </a:p>
        </p:txBody>
      </p:sp>
      <p:sp>
        <p:nvSpPr>
          <p:cNvPr id="614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814C2EC-FFA0-48DA-9705-5587FAC189CE}" type="slidenum">
              <a:rPr lang="ru-RU" altLang="ru-RU" smtClean="0"/>
              <a:pPr/>
              <a:t>13</a:t>
            </a:fld>
            <a:endParaRPr lang="ru-RU" altLang="ru-RU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7" name="Заметки 2"/>
          <p:cNvSpPr>
            <a:spLocks noGrp="1"/>
          </p:cNvSpPr>
          <p:nvPr>
            <p:ph type="body" idx="1"/>
          </p:nvPr>
        </p:nvSpPr>
        <p:spPr bwMode="auto">
          <a:xfrm>
            <a:off x="241221" y="4342817"/>
            <a:ext cx="6303672" cy="4115091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ru-RU" b="1" smtClean="0">
                <a:latin typeface="Arial" charset="0"/>
                <a:cs typeface="Arial" charset="0"/>
              </a:rPr>
              <a:t>Примеры библиографических записей в  ГОСТ 7.0.100 -2018 приведены  «</a:t>
            </a:r>
            <a:r>
              <a:rPr lang="ru-RU" smtClean="0">
                <a:latin typeface="Arial" charset="0"/>
                <a:cs typeface="Arial" charset="0"/>
              </a:rPr>
              <a:t>В соответствиис  п. 4.9.1 (Приложение А).</a:t>
            </a:r>
          </a:p>
          <a:p>
            <a:r>
              <a:rPr lang="ru-RU" u="sng" smtClean="0">
                <a:latin typeface="Arial" charset="0"/>
                <a:cs typeface="Arial" charset="0"/>
              </a:rPr>
              <a:t>4.9.1 Сокращения могут применяться </a:t>
            </a:r>
            <a:r>
              <a:rPr lang="ru-RU" smtClean="0">
                <a:latin typeface="Arial" charset="0"/>
                <a:cs typeface="Arial" charset="0"/>
              </a:rPr>
              <a:t>во всех областях библиографического описания, </a:t>
            </a:r>
            <a:r>
              <a:rPr lang="ru-RU" u="sng" smtClean="0">
                <a:latin typeface="Arial" charset="0"/>
                <a:cs typeface="Arial" charset="0"/>
              </a:rPr>
              <a:t>кроме области вида содержания и средства доступа</a:t>
            </a:r>
            <a:r>
              <a:rPr lang="ru-RU" smtClean="0">
                <a:latin typeface="Arial" charset="0"/>
                <a:cs typeface="Arial" charset="0"/>
              </a:rPr>
              <a:t>, с учетом следующих положений:</a:t>
            </a:r>
          </a:p>
          <a:p>
            <a:r>
              <a:rPr lang="ru-RU" smtClean="0">
                <a:latin typeface="Arial" charset="0"/>
                <a:cs typeface="Arial" charset="0"/>
              </a:rPr>
              <a:t>- </a:t>
            </a:r>
            <a:r>
              <a:rPr lang="ru-RU" u="sng" smtClean="0">
                <a:latin typeface="Arial" charset="0"/>
                <a:cs typeface="Arial" charset="0"/>
              </a:rPr>
              <a:t>не сокращают слова и словосочетания в любых заглавиях</a:t>
            </a:r>
            <a:r>
              <a:rPr lang="ru-RU" smtClean="0">
                <a:latin typeface="Arial" charset="0"/>
                <a:cs typeface="Arial" charset="0"/>
              </a:rPr>
              <a:t>, приводимых в различных областях описания (</a:t>
            </a:r>
            <a:r>
              <a:rPr lang="ru-RU" u="sng" smtClean="0">
                <a:latin typeface="Arial" charset="0"/>
                <a:cs typeface="Arial" charset="0"/>
              </a:rPr>
              <a:t>кроме </a:t>
            </a:r>
            <a:r>
              <a:rPr lang="ru-RU" smtClean="0">
                <a:latin typeface="Arial" charset="0"/>
                <a:cs typeface="Arial" charset="0"/>
              </a:rPr>
              <a:t>тех </a:t>
            </a:r>
            <a:r>
              <a:rPr lang="ru-RU" u="sng" smtClean="0">
                <a:latin typeface="Arial" charset="0"/>
                <a:cs typeface="Arial" charset="0"/>
              </a:rPr>
              <a:t>случаев</a:t>
            </a:r>
            <a:r>
              <a:rPr lang="ru-RU" smtClean="0">
                <a:latin typeface="Arial" charset="0"/>
                <a:cs typeface="Arial" charset="0"/>
              </a:rPr>
              <a:t>, когда сокращение </a:t>
            </a:r>
            <a:r>
              <a:rPr lang="ru-RU" u="sng" smtClean="0">
                <a:latin typeface="Arial" charset="0"/>
                <a:cs typeface="Arial" charset="0"/>
              </a:rPr>
              <a:t>имеется в предписанном источнике информации</a:t>
            </a:r>
            <a:r>
              <a:rPr lang="ru-RU" smtClean="0">
                <a:latin typeface="Arial" charset="0"/>
                <a:cs typeface="Arial" charset="0"/>
              </a:rPr>
              <a:t>); </a:t>
            </a:r>
          </a:p>
          <a:p>
            <a:r>
              <a:rPr lang="ru-RU" smtClean="0">
                <a:latin typeface="Arial" charset="0"/>
                <a:cs typeface="Arial" charset="0"/>
              </a:rPr>
              <a:t>- при </a:t>
            </a:r>
            <a:r>
              <a:rPr lang="ru-RU" b="1" u="sng" smtClean="0">
                <a:latin typeface="Arial" charset="0"/>
                <a:cs typeface="Arial" charset="0"/>
              </a:rPr>
              <a:t>составлении библиографического описания для изданий государственной библиографии</a:t>
            </a:r>
            <a:r>
              <a:rPr lang="ru-RU" smtClean="0">
                <a:latin typeface="Arial" charset="0"/>
                <a:cs typeface="Arial" charset="0"/>
              </a:rPr>
              <a:t>, баз и банков данных, </a:t>
            </a:r>
            <a:r>
              <a:rPr lang="ru-RU" b="1" u="sng" smtClean="0">
                <a:latin typeface="Arial" charset="0"/>
                <a:cs typeface="Arial" charset="0"/>
              </a:rPr>
              <a:t>электронных каталогов национальных библиотек</a:t>
            </a:r>
            <a:r>
              <a:rPr lang="ru-RU" smtClean="0">
                <a:latin typeface="Arial" charset="0"/>
                <a:cs typeface="Arial" charset="0"/>
              </a:rPr>
              <a:t>,</a:t>
            </a:r>
            <a:r>
              <a:rPr lang="ru-RU" b="1" smtClean="0">
                <a:latin typeface="Arial" charset="0"/>
                <a:cs typeface="Arial" charset="0"/>
              </a:rPr>
              <a:t> </a:t>
            </a:r>
            <a:r>
              <a:rPr lang="ru-RU" smtClean="0">
                <a:latin typeface="Arial" charset="0"/>
                <a:cs typeface="Arial" charset="0"/>
              </a:rPr>
              <a:t>помимо заглавий, </a:t>
            </a:r>
            <a:r>
              <a:rPr lang="ru-RU" b="1" i="1" smtClean="0">
                <a:latin typeface="Arial" charset="0"/>
                <a:cs typeface="Arial" charset="0"/>
              </a:rPr>
              <a:t>не сокращают </a:t>
            </a:r>
            <a:r>
              <a:rPr lang="ru-RU" smtClean="0">
                <a:latin typeface="Arial" charset="0"/>
                <a:cs typeface="Arial" charset="0"/>
              </a:rPr>
              <a:t>слова и словосочетания, которые входят в состав </a:t>
            </a:r>
            <a:r>
              <a:rPr lang="ru-RU" u="sng" smtClean="0">
                <a:latin typeface="Arial" charset="0"/>
                <a:cs typeface="Arial" charset="0"/>
              </a:rPr>
              <a:t>сведений, относящихся к заглавию</a:t>
            </a:r>
            <a:r>
              <a:rPr lang="ru-RU" smtClean="0">
                <a:latin typeface="Arial" charset="0"/>
                <a:cs typeface="Arial" charset="0"/>
              </a:rPr>
              <a:t>,</a:t>
            </a:r>
            <a:r>
              <a:rPr lang="ru-RU" b="1" smtClean="0">
                <a:latin typeface="Arial" charset="0"/>
                <a:cs typeface="Arial" charset="0"/>
              </a:rPr>
              <a:t> </a:t>
            </a:r>
            <a:r>
              <a:rPr lang="ru-RU" u="sng" smtClean="0">
                <a:latin typeface="Arial" charset="0"/>
                <a:cs typeface="Arial" charset="0"/>
              </a:rPr>
              <a:t>сведений об ответственности</a:t>
            </a:r>
            <a:r>
              <a:rPr lang="ru-RU" smtClean="0">
                <a:latin typeface="Arial" charset="0"/>
                <a:cs typeface="Arial" charset="0"/>
              </a:rPr>
              <a:t>, а также слова, обозначающие </a:t>
            </a:r>
            <a:r>
              <a:rPr lang="ru-RU" u="sng" smtClean="0">
                <a:latin typeface="Arial" charset="0"/>
                <a:cs typeface="Arial" charset="0"/>
              </a:rPr>
              <a:t>тематическое название издателя</a:t>
            </a:r>
            <a:r>
              <a:rPr lang="ru-RU" smtClean="0">
                <a:latin typeface="Arial" charset="0"/>
                <a:cs typeface="Arial" charset="0"/>
              </a:rPr>
              <a:t>. Примеры, приведенные в настоящем стандарте, составлены в соответствии с этим положением;</a:t>
            </a:r>
          </a:p>
          <a:p>
            <a:pPr>
              <a:buFontTx/>
              <a:buChar char="-"/>
            </a:pPr>
            <a:r>
              <a:rPr lang="ru-RU" smtClean="0">
                <a:latin typeface="Arial" charset="0"/>
                <a:cs typeface="Arial" charset="0"/>
              </a:rPr>
              <a:t>если в источнике информации приведено сокращение более краткое, чем регламентировано в ГОСТ 7.11 и ГОСТ Р 7.0.12, то его воспроизводят в описании.</a:t>
            </a:r>
          </a:p>
          <a:p>
            <a:pPr>
              <a:buFontTx/>
              <a:buChar char="-"/>
            </a:pPr>
            <a:r>
              <a:rPr lang="ru-RU" altLang="ru-RU" smtClean="0">
                <a:latin typeface="Arial" charset="0"/>
                <a:cs typeface="Arial" charset="0"/>
              </a:rPr>
              <a:t>Осталось  неизменным положениеиз ГОСТ 7.1-2003 :  </a:t>
            </a:r>
            <a:r>
              <a:rPr lang="ru-RU" smtClean="0">
                <a:latin typeface="Arial" charset="0"/>
                <a:cs typeface="Arial" charset="0"/>
              </a:rPr>
              <a:t>Некоторые </a:t>
            </a:r>
            <a:r>
              <a:rPr lang="ru-RU" b="1" u="sng" smtClean="0">
                <a:latin typeface="Arial" charset="0"/>
                <a:cs typeface="Arial" charset="0"/>
              </a:rPr>
              <a:t>сведения</a:t>
            </a:r>
            <a:r>
              <a:rPr lang="ru-RU" smtClean="0">
                <a:latin typeface="Arial" charset="0"/>
                <a:cs typeface="Arial" charset="0"/>
              </a:rPr>
              <a:t>, имеющиеся в источнике информации, </a:t>
            </a:r>
            <a:r>
              <a:rPr lang="ru-RU" b="1" u="sng" smtClean="0">
                <a:latin typeface="Arial" charset="0"/>
                <a:cs typeface="Arial" charset="0"/>
              </a:rPr>
              <a:t>можно не приводить </a:t>
            </a:r>
            <a:r>
              <a:rPr lang="ru-RU" smtClean="0">
                <a:latin typeface="Arial" charset="0"/>
                <a:cs typeface="Arial" charset="0"/>
              </a:rPr>
              <a:t>в библиографическом описании и </a:t>
            </a:r>
            <a:r>
              <a:rPr lang="ru-RU" b="1" u="sng" smtClean="0">
                <a:latin typeface="Arial" charset="0"/>
                <a:cs typeface="Arial" charset="0"/>
              </a:rPr>
              <a:t>не обозначать их пропуск </a:t>
            </a:r>
            <a:r>
              <a:rPr lang="ru-RU" smtClean="0">
                <a:latin typeface="Arial" charset="0"/>
                <a:cs typeface="Arial" charset="0"/>
              </a:rPr>
              <a:t>(например, </a:t>
            </a:r>
            <a:r>
              <a:rPr lang="ru-RU" b="1" u="sng" smtClean="0">
                <a:latin typeface="Arial" charset="0"/>
                <a:cs typeface="Arial" charset="0"/>
              </a:rPr>
              <a:t>названия орденов</a:t>
            </a:r>
            <a:r>
              <a:rPr lang="ru-RU" smtClean="0">
                <a:latin typeface="Arial" charset="0"/>
                <a:cs typeface="Arial" charset="0"/>
              </a:rPr>
              <a:t>, </a:t>
            </a:r>
            <a:r>
              <a:rPr lang="ru-RU" b="1" u="sng" smtClean="0">
                <a:latin typeface="Arial" charset="0"/>
                <a:cs typeface="Arial" charset="0"/>
              </a:rPr>
              <a:t>почетные, воинские и ученые звания, термины, указывающие на правовой статус организации</a:t>
            </a:r>
            <a:r>
              <a:rPr lang="ru-RU" smtClean="0">
                <a:latin typeface="Arial" charset="0"/>
                <a:cs typeface="Arial" charset="0"/>
              </a:rPr>
              <a:t>, данные об одобрении, допуске</a:t>
            </a:r>
            <a:r>
              <a:rPr lang="ru-RU" altLang="ru-RU" smtClean="0">
                <a:latin typeface="Arial" charset="0"/>
                <a:cs typeface="Arial" charset="0"/>
              </a:rPr>
              <a:t> </a:t>
            </a:r>
          </a:p>
        </p:txBody>
      </p:sp>
      <p:sp>
        <p:nvSpPr>
          <p:cNvPr id="6246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4B409D6-E72D-4A53-891E-399DE1EA0D8C}" type="slidenum">
              <a:rPr lang="ru-RU" altLang="ru-RU" smtClean="0"/>
              <a:pPr/>
              <a:t>14</a:t>
            </a:fld>
            <a:endParaRPr lang="ru-RU" altLang="ru-RU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1" name="Заметки 2"/>
          <p:cNvSpPr>
            <a:spLocks noGrp="1"/>
          </p:cNvSpPr>
          <p:nvPr>
            <p:ph type="body"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endParaRPr lang="ru-RU" altLang="ru-RU" dirty="0" smtClean="0"/>
          </a:p>
          <a:p>
            <a:pPr algn="ctr">
              <a:defRPr/>
            </a:pPr>
            <a:r>
              <a:rPr lang="ru-RU" altLang="ru-RU" b="1" dirty="0" smtClean="0">
                <a:solidFill>
                  <a:srgbClr val="FF0000"/>
                </a:solidFill>
              </a:rPr>
              <a:t>Сохраняются приемы приведения сведений </a:t>
            </a:r>
          </a:p>
          <a:p>
            <a:pPr marL="514350" indent="-514350">
              <a:buFont typeface="Calibri" pitchFamily="34" charset="0"/>
              <a:buAutoNum type="arabicPeriod"/>
              <a:defRPr/>
            </a:pPr>
            <a:r>
              <a:rPr lang="ru-RU" altLang="ru-RU" dirty="0" smtClean="0"/>
              <a:t>Нормы современной орфографии (п. 4.10)</a:t>
            </a:r>
          </a:p>
          <a:p>
            <a:pPr marL="514350" indent="-514350">
              <a:buFont typeface="Calibri" pitchFamily="34" charset="0"/>
              <a:buAutoNum type="arabicPeriod"/>
              <a:defRPr/>
            </a:pPr>
            <a:r>
              <a:rPr lang="ru-RU" altLang="ru-RU" dirty="0" smtClean="0"/>
              <a:t>Ошибки и опечатки в источнике (п. 4.10)</a:t>
            </a:r>
          </a:p>
          <a:p>
            <a:pPr marL="514350" indent="-514350">
              <a:buFont typeface="Calibri" pitchFamily="34" charset="0"/>
              <a:buAutoNum type="arabicPeriod"/>
              <a:defRPr/>
            </a:pPr>
            <a:r>
              <a:rPr lang="ru-RU" altLang="ru-RU" dirty="0" smtClean="0"/>
              <a:t>Числительные (п.4.10)</a:t>
            </a:r>
          </a:p>
          <a:p>
            <a:pPr marL="514350" indent="-514350">
              <a:buFont typeface="Wingdings" pitchFamily="2" charset="2"/>
              <a:buChar char="ü"/>
              <a:defRPr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Порядковые числительные приводят, как правило, с наращением окончаний по правилам грамматики языка</a:t>
            </a:r>
          </a:p>
          <a:p>
            <a:pPr>
              <a:defRPr/>
            </a:pPr>
            <a:r>
              <a:rPr lang="ru-RU" b="1" i="1" u="sng" dirty="0" smtClean="0">
                <a:latin typeface="Arial" pitchFamily="34" charset="0"/>
                <a:cs typeface="Arial" pitchFamily="34" charset="0"/>
              </a:rPr>
              <a:t>Исключение :     3. </a:t>
            </a:r>
            <a:r>
              <a:rPr lang="en-US" b="1" i="1" u="sng" dirty="0" err="1" smtClean="0">
                <a:latin typeface="Arial" pitchFamily="34" charset="0"/>
                <a:cs typeface="Arial" pitchFamily="34" charset="0"/>
              </a:rPr>
              <a:t>Aufl</a:t>
            </a:r>
            <a:r>
              <a:rPr lang="ru-RU" b="1" i="1" u="sng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(нем. яз.)</a:t>
            </a:r>
          </a:p>
          <a:p>
            <a:pPr marL="514350" indent="-514350">
              <a:buFont typeface="Wingdings" pitchFamily="2" charset="2"/>
              <a:buChar char="ü"/>
              <a:defRPr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Без наращения окончания приводят порядковые номера томов, глав, страниц, классов, курсов, если родовое слово («том», «глава» и т. п.) предшествует порядковому номеру</a:t>
            </a:r>
            <a:endParaRPr lang="ru-RU" altLang="ru-RU" dirty="0" smtClean="0">
              <a:latin typeface="Arial" pitchFamily="34" charset="0"/>
              <a:cs typeface="Arial" pitchFamily="34" charset="0"/>
            </a:endParaRPr>
          </a:p>
          <a:p>
            <a:pPr marL="514350" indent="-514350">
              <a:buFont typeface="Calibri" pitchFamily="34" charset="0"/>
              <a:buAutoNum type="arabicPeriod"/>
              <a:defRPr/>
            </a:pP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marL="1885950" lvl="3" indent="-514350">
              <a:defRPr/>
            </a:pPr>
            <a:r>
              <a:rPr lang="ru-RU" altLang="ru-RU" b="1" u="sng" dirty="0" smtClean="0">
                <a:latin typeface="Arial" pitchFamily="34" charset="0"/>
                <a:cs typeface="Arial" pitchFamily="34" charset="0"/>
              </a:rPr>
              <a:t>Том</a:t>
            </a:r>
            <a:r>
              <a:rPr lang="ru-RU" altLang="ru-RU" b="1" dirty="0" smtClean="0">
                <a:latin typeface="Arial" pitchFamily="34" charset="0"/>
                <a:cs typeface="Arial" pitchFamily="34" charset="0"/>
              </a:rPr>
              <a:t> 10, </a:t>
            </a:r>
            <a:r>
              <a:rPr lang="ru-RU" altLang="ru-RU" b="1" u="sng" dirty="0" smtClean="0">
                <a:latin typeface="Arial" pitchFamily="34" charset="0"/>
                <a:cs typeface="Arial" pitchFamily="34" charset="0"/>
              </a:rPr>
              <a:t>часть</a:t>
            </a:r>
            <a:r>
              <a:rPr lang="ru-RU" altLang="ru-RU" b="1" dirty="0" smtClean="0">
                <a:latin typeface="Arial" pitchFamily="34" charset="0"/>
                <a:cs typeface="Arial" pitchFamily="34" charset="0"/>
              </a:rPr>
              <a:t> 3                      </a:t>
            </a:r>
            <a:r>
              <a:rPr lang="ru-RU" altLang="ru-RU" b="1" u="sng" dirty="0" smtClean="0">
                <a:latin typeface="Arial" pitchFamily="34" charset="0"/>
                <a:cs typeface="Arial" pitchFamily="34" charset="0"/>
              </a:rPr>
              <a:t>Т.</a:t>
            </a:r>
            <a:r>
              <a:rPr lang="ru-RU" altLang="ru-RU" b="1" dirty="0" smtClean="0">
                <a:latin typeface="Arial" pitchFamily="34" charset="0"/>
                <a:cs typeface="Arial" pitchFamily="34" charset="0"/>
              </a:rPr>
              <a:t> 10, </a:t>
            </a:r>
            <a:r>
              <a:rPr lang="ru-RU" altLang="ru-RU" b="1" u="sng" dirty="0" smtClean="0">
                <a:latin typeface="Arial" pitchFamily="34" charset="0"/>
                <a:cs typeface="Arial" pitchFamily="34" charset="0"/>
              </a:rPr>
              <a:t>ч.</a:t>
            </a:r>
            <a:r>
              <a:rPr lang="ru-RU" altLang="ru-RU" b="1" dirty="0" smtClean="0">
                <a:latin typeface="Arial" pitchFamily="34" charset="0"/>
                <a:cs typeface="Arial" pitchFamily="34" charset="0"/>
              </a:rPr>
              <a:t> 3</a:t>
            </a:r>
          </a:p>
          <a:p>
            <a:pPr marL="1885950" lvl="3" indent="-514350">
              <a:defRPr/>
            </a:pPr>
            <a:r>
              <a:rPr lang="ru-RU" altLang="ru-RU" b="1" dirty="0" smtClean="0">
                <a:latin typeface="Arial" pitchFamily="34" charset="0"/>
                <a:cs typeface="Arial" pitchFamily="34" charset="0"/>
              </a:rPr>
              <a:t>6 </a:t>
            </a:r>
            <a:r>
              <a:rPr lang="ru-RU" altLang="ru-RU" b="1" u="sng" dirty="0" smtClean="0">
                <a:latin typeface="Arial" pitchFamily="34" charset="0"/>
                <a:cs typeface="Arial" pitchFamily="34" charset="0"/>
              </a:rPr>
              <a:t>класс</a:t>
            </a:r>
            <a:r>
              <a:rPr lang="ru-RU" altLang="ru-RU" b="1" dirty="0" smtClean="0">
                <a:latin typeface="Arial" pitchFamily="34" charset="0"/>
                <a:cs typeface="Arial" pitchFamily="34" charset="0"/>
              </a:rPr>
              <a:t>                                     6 </a:t>
            </a:r>
            <a:r>
              <a:rPr lang="ru-RU" altLang="ru-RU" b="1" u="sng" dirty="0" err="1" smtClean="0">
                <a:latin typeface="Arial" pitchFamily="34" charset="0"/>
                <a:cs typeface="Arial" pitchFamily="34" charset="0"/>
              </a:rPr>
              <a:t>кл</a:t>
            </a:r>
            <a:r>
              <a:rPr lang="ru-RU" altLang="ru-RU" b="1" u="sng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1885950" lvl="3" indent="-514350">
              <a:defRPr/>
            </a:pPr>
            <a:r>
              <a:rPr lang="ru-RU" altLang="ru-RU" b="1" u="sng" dirty="0" smtClean="0">
                <a:latin typeface="Arial" pitchFamily="34" charset="0"/>
                <a:cs typeface="Arial" pitchFamily="34" charset="0"/>
              </a:rPr>
              <a:t>Глава </a:t>
            </a:r>
            <a:r>
              <a:rPr lang="ru-RU" altLang="ru-RU" b="1" dirty="0" smtClean="0">
                <a:latin typeface="Arial" pitchFamily="34" charset="0"/>
                <a:cs typeface="Arial" pitchFamily="34" charset="0"/>
              </a:rPr>
              <a:t>7                                     </a:t>
            </a:r>
            <a:r>
              <a:rPr lang="ru-RU" altLang="ru-RU" b="1" u="sng" dirty="0" smtClean="0">
                <a:latin typeface="Arial" pitchFamily="34" charset="0"/>
                <a:cs typeface="Arial" pitchFamily="34" charset="0"/>
              </a:rPr>
              <a:t>Гл.</a:t>
            </a:r>
            <a:r>
              <a:rPr lang="ru-RU" altLang="ru-RU" b="1" dirty="0" smtClean="0">
                <a:latin typeface="Arial" pitchFamily="34" charset="0"/>
                <a:cs typeface="Arial" pitchFamily="34" charset="0"/>
              </a:rPr>
              <a:t> 7 </a:t>
            </a:r>
          </a:p>
          <a:p>
            <a:pPr marL="1885950" lvl="3" indent="-514350">
              <a:defRPr/>
            </a:pPr>
            <a:endParaRPr lang="ru-RU" altLang="ru-RU" dirty="0" smtClean="0">
              <a:latin typeface="Arial" pitchFamily="34" charset="0"/>
              <a:cs typeface="Arial" pitchFamily="34" charset="0"/>
            </a:endParaRPr>
          </a:p>
          <a:p>
            <a:pPr marL="1885950" lvl="3" indent="-514350">
              <a:defRPr/>
            </a:pPr>
            <a:r>
              <a:rPr lang="ru-RU" altLang="ru-RU" dirty="0" smtClean="0">
                <a:latin typeface="Arial" pitchFamily="34" charset="0"/>
                <a:cs typeface="Arial" pitchFamily="34" charset="0"/>
              </a:rPr>
              <a:t>МР Сокращение слов</a:t>
            </a:r>
          </a:p>
        </p:txBody>
      </p:sp>
      <p:sp>
        <p:nvSpPr>
          <p:cNvPr id="6349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24B4367-EE88-4196-841F-AD0E86A96D88}" type="slidenum">
              <a:rPr lang="ru-RU" altLang="ru-RU" smtClean="0"/>
              <a:pPr/>
              <a:t>15</a:t>
            </a:fld>
            <a:endParaRPr lang="ru-RU" altLang="ru-RU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5" name="Заметки 2"/>
          <p:cNvSpPr>
            <a:spLocks noGrp="1"/>
          </p:cNvSpPr>
          <p:nvPr>
            <p:ph type="body" idx="1"/>
          </p:nvPr>
        </p:nvSpPr>
        <p:spPr bwMode="auto">
          <a:xfrm>
            <a:off x="313107" y="4342817"/>
            <a:ext cx="6544893" cy="4532586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ru-RU" b="1" smtClean="0">
                <a:latin typeface="Arial" charset="0"/>
                <a:cs typeface="Arial" charset="0"/>
              </a:rPr>
              <a:t>1. Имя (наименование) издателя, производителя и/или распространителя (обязательный элемент) </a:t>
            </a:r>
            <a:r>
              <a:rPr lang="ru-RU" altLang="ru-RU" smtClean="0">
                <a:latin typeface="Arial" charset="0"/>
                <a:cs typeface="Arial" charset="0"/>
              </a:rPr>
              <a:t>: </a:t>
            </a:r>
            <a:r>
              <a:rPr lang="ru-RU" altLang="ru-RU" b="1" u="sng" smtClean="0">
                <a:solidFill>
                  <a:srgbClr val="FF0000"/>
                </a:solidFill>
                <a:latin typeface="Arial" charset="0"/>
                <a:cs typeface="Arial" charset="0"/>
              </a:rPr>
              <a:t>Редакция</a:t>
            </a:r>
            <a:r>
              <a:rPr lang="ru-RU" altLang="ru-RU" smtClean="0">
                <a:solidFill>
                  <a:srgbClr val="FF0000"/>
                </a:solidFill>
                <a:latin typeface="Arial" charset="0"/>
                <a:cs typeface="Arial" charset="0"/>
              </a:rPr>
              <a:t> Елены Шубиной</a:t>
            </a:r>
            <a:endParaRPr lang="ru-RU" smtClean="0">
              <a:latin typeface="Arial" charset="0"/>
              <a:cs typeface="Arial" charset="0"/>
            </a:endParaRPr>
          </a:p>
          <a:p>
            <a:r>
              <a:rPr lang="ru-RU" smtClean="0">
                <a:latin typeface="Arial" charset="0"/>
                <a:cs typeface="Arial" charset="0"/>
              </a:rPr>
              <a:t>Сведения </a:t>
            </a:r>
            <a:r>
              <a:rPr lang="ru-RU" u="sng" smtClean="0">
                <a:latin typeface="Arial" charset="0"/>
                <a:cs typeface="Arial" charset="0"/>
              </a:rPr>
              <a:t>приводят в том виде</a:t>
            </a:r>
            <a:r>
              <a:rPr lang="ru-RU" smtClean="0">
                <a:latin typeface="Arial" charset="0"/>
                <a:cs typeface="Arial" charset="0"/>
              </a:rPr>
              <a:t>, в каком они указаны </a:t>
            </a:r>
            <a:r>
              <a:rPr lang="ru-RU" u="sng" smtClean="0">
                <a:latin typeface="Arial" charset="0"/>
                <a:cs typeface="Arial" charset="0"/>
              </a:rPr>
              <a:t>в предписанном источнике </a:t>
            </a:r>
            <a:r>
              <a:rPr lang="ru-RU" smtClean="0">
                <a:latin typeface="Arial" charset="0"/>
                <a:cs typeface="Arial" charset="0"/>
              </a:rPr>
              <a:t>информации, сохраняя слова или фразы, указывающие на функции, выполняемые лицом или организацией. </a:t>
            </a:r>
            <a:r>
              <a:rPr lang="ru-RU" i="1" u="sng" smtClean="0">
                <a:latin typeface="Arial" charset="0"/>
                <a:cs typeface="Arial" charset="0"/>
              </a:rPr>
              <a:t>Сведения об издательской функции</a:t>
            </a:r>
            <a:r>
              <a:rPr lang="ru-RU" smtClean="0">
                <a:latin typeface="Arial" charset="0"/>
                <a:cs typeface="Arial" charset="0"/>
              </a:rPr>
              <a:t>, выраженные словами «издательство», «издатель», «издательская группа», «издательский дом» и т. п., </a:t>
            </a:r>
            <a:r>
              <a:rPr lang="ru-RU" i="1" u="sng" smtClean="0">
                <a:latin typeface="Arial" charset="0"/>
                <a:cs typeface="Arial" charset="0"/>
              </a:rPr>
              <a:t>опускают при наличии тематического названия</a:t>
            </a:r>
            <a:r>
              <a:rPr lang="ru-RU" smtClean="0">
                <a:latin typeface="Arial" charset="0"/>
                <a:cs typeface="Arial" charset="0"/>
              </a:rPr>
              <a:t>. </a:t>
            </a:r>
          </a:p>
          <a:p>
            <a:r>
              <a:rPr lang="ru-RU" smtClean="0">
                <a:latin typeface="Arial" charset="0"/>
                <a:cs typeface="Arial" charset="0"/>
              </a:rPr>
              <a:t>Можно оставить - Ред. </a:t>
            </a:r>
            <a:r>
              <a:rPr lang="ru-RU" altLang="ru-RU" smtClean="0">
                <a:solidFill>
                  <a:srgbClr val="FF0000"/>
                </a:solidFill>
                <a:latin typeface="Arial" charset="0"/>
                <a:cs typeface="Arial" charset="0"/>
              </a:rPr>
              <a:t>Елены Шубиной</a:t>
            </a:r>
            <a:endParaRPr lang="ru-RU" smtClean="0">
              <a:latin typeface="Arial" charset="0"/>
              <a:cs typeface="Arial" charset="0"/>
            </a:endParaRPr>
          </a:p>
          <a:p>
            <a:r>
              <a:rPr lang="ru-RU" i="1" u="sng" smtClean="0">
                <a:latin typeface="Arial" charset="0"/>
                <a:cs typeface="Arial" charset="0"/>
              </a:rPr>
              <a:t>Сведения о форме юридического лица</a:t>
            </a:r>
            <a:r>
              <a:rPr lang="ru-RU" smtClean="0">
                <a:latin typeface="Arial" charset="0"/>
                <a:cs typeface="Arial" charset="0"/>
              </a:rPr>
              <a:t> – издателя, производителя и/или распространителя – (НКО, ФГБУН, АО, ПАО, </a:t>
            </a:r>
            <a:r>
              <a:rPr lang="en-US" smtClean="0">
                <a:latin typeface="Arial" charset="0"/>
                <a:cs typeface="Arial" charset="0"/>
              </a:rPr>
              <a:t>Ltd</a:t>
            </a:r>
            <a:r>
              <a:rPr lang="ru-RU" smtClean="0">
                <a:latin typeface="Arial" charset="0"/>
                <a:cs typeface="Arial" charset="0"/>
              </a:rPr>
              <a:t>, </a:t>
            </a:r>
            <a:r>
              <a:rPr lang="en-US" smtClean="0">
                <a:latin typeface="Arial" charset="0"/>
                <a:cs typeface="Arial" charset="0"/>
              </a:rPr>
              <a:t>Inc</a:t>
            </a:r>
            <a:r>
              <a:rPr lang="ru-RU" smtClean="0">
                <a:latin typeface="Arial" charset="0"/>
                <a:cs typeface="Arial" charset="0"/>
              </a:rPr>
              <a:t>., </a:t>
            </a:r>
            <a:r>
              <a:rPr lang="en-US" smtClean="0">
                <a:latin typeface="Arial" charset="0"/>
                <a:cs typeface="Arial" charset="0"/>
              </a:rPr>
              <a:t>GmbH</a:t>
            </a:r>
            <a:r>
              <a:rPr lang="ru-RU" smtClean="0">
                <a:latin typeface="Arial" charset="0"/>
                <a:cs typeface="Arial" charset="0"/>
              </a:rPr>
              <a:t> и т. д.), как правило, </a:t>
            </a:r>
            <a:r>
              <a:rPr lang="ru-RU" i="1" u="sng" smtClean="0">
                <a:latin typeface="Arial" charset="0"/>
                <a:cs typeface="Arial" charset="0"/>
              </a:rPr>
              <a:t>опускают</a:t>
            </a:r>
            <a:r>
              <a:rPr lang="ru-RU" smtClean="0">
                <a:latin typeface="Arial" charset="0"/>
                <a:cs typeface="Arial" charset="0"/>
              </a:rPr>
              <a:t>.</a:t>
            </a:r>
          </a:p>
          <a:p>
            <a:r>
              <a:rPr lang="ru-RU" smtClean="0">
                <a:latin typeface="Arial" charset="0"/>
                <a:cs typeface="Arial" charset="0"/>
              </a:rPr>
              <a:t>2. </a:t>
            </a:r>
            <a:r>
              <a:rPr lang="ru-RU" b="1" smtClean="0">
                <a:latin typeface="Arial" charset="0"/>
                <a:cs typeface="Arial" charset="0"/>
              </a:rPr>
              <a:t>Вид содержания </a:t>
            </a:r>
            <a:r>
              <a:rPr lang="ru-RU" smtClean="0">
                <a:latin typeface="Arial" charset="0"/>
                <a:cs typeface="Arial" charset="0"/>
              </a:rPr>
              <a:t>условно-обязательный элемент</a:t>
            </a:r>
            <a:r>
              <a:rPr lang="ru-RU" b="1" smtClean="0">
                <a:latin typeface="Arial" charset="0"/>
                <a:cs typeface="Arial" charset="0"/>
              </a:rPr>
              <a:t>, </a:t>
            </a:r>
            <a:r>
              <a:rPr lang="ru-RU" i="1" smtClean="0">
                <a:latin typeface="Arial" charset="0"/>
                <a:cs typeface="Arial" charset="0"/>
              </a:rPr>
              <a:t>использование</a:t>
            </a:r>
            <a:r>
              <a:rPr lang="ru-RU" smtClean="0">
                <a:latin typeface="Arial" charset="0"/>
                <a:cs typeface="Arial" charset="0"/>
              </a:rPr>
              <a:t> </a:t>
            </a:r>
            <a:r>
              <a:rPr lang="ru-RU" i="1" smtClean="0">
                <a:latin typeface="Arial" charset="0"/>
                <a:cs typeface="Arial" charset="0"/>
              </a:rPr>
              <a:t>определяет библиографирующая организация </a:t>
            </a:r>
            <a:r>
              <a:rPr lang="ru-RU" smtClean="0">
                <a:latin typeface="Arial" charset="0"/>
                <a:cs typeface="Arial" charset="0"/>
              </a:rPr>
              <a:t>(</a:t>
            </a:r>
            <a:r>
              <a:rPr lang="ru-RU" altLang="ru-RU" b="1" u="sng" smtClean="0">
                <a:solidFill>
                  <a:srgbClr val="FF0000"/>
                </a:solidFill>
                <a:latin typeface="Arial" charset="0"/>
                <a:cs typeface="Arial" charset="0"/>
              </a:rPr>
              <a:t>Текст : электронный, </a:t>
            </a:r>
            <a:r>
              <a:rPr lang="ru-RU" altLang="ru-RU" b="1" smtClean="0">
                <a:solidFill>
                  <a:srgbClr val="FF0000"/>
                </a:solidFill>
                <a:latin typeface="Arial" charset="0"/>
                <a:cs typeface="Arial" charset="0"/>
              </a:rPr>
              <a:t>Текст : непосредственный) </a:t>
            </a:r>
            <a:r>
              <a:rPr lang="ru-RU" b="1" smtClean="0">
                <a:solidFill>
                  <a:srgbClr val="0070C0"/>
                </a:solidFill>
                <a:latin typeface="Arial" charset="0"/>
                <a:cs typeface="Arial" charset="0"/>
              </a:rPr>
              <a:t>МР</a:t>
            </a:r>
            <a:r>
              <a:rPr lang="ru-RU" b="1" smtClean="0">
                <a:solidFill>
                  <a:srgbClr val="FF0000"/>
                </a:solidFill>
                <a:latin typeface="Arial" charset="0"/>
                <a:cs typeface="Arial" charset="0"/>
              </a:rPr>
              <a:t> - Т.е библиотека решает, приводится ли этот элемент в том или ином библиографическом продукте: список, указатель, база данных и пр.</a:t>
            </a:r>
          </a:p>
          <a:p>
            <a:r>
              <a:rPr lang="ru-RU" b="1" smtClean="0">
                <a:latin typeface="Arial" charset="0"/>
                <a:cs typeface="Arial" charset="0"/>
              </a:rPr>
              <a:t>3. Область примечания</a:t>
            </a:r>
          </a:p>
          <a:p>
            <a:r>
              <a:rPr lang="ru-RU" altLang="ru-RU" smtClean="0">
                <a:solidFill>
                  <a:srgbClr val="FF0000"/>
                </a:solidFill>
                <a:latin typeface="Arial" charset="0"/>
                <a:cs typeface="Arial" charset="0"/>
              </a:rPr>
              <a:t>– </a:t>
            </a:r>
            <a:r>
              <a:rPr lang="ru-RU" altLang="ru-RU" b="1" u="sng" smtClean="0">
                <a:solidFill>
                  <a:srgbClr val="FF0000"/>
                </a:solidFill>
                <a:latin typeface="Arial" charset="0"/>
                <a:cs typeface="Arial" charset="0"/>
              </a:rPr>
              <a:t>Режим доступа</a:t>
            </a:r>
            <a:r>
              <a:rPr lang="ru-RU" altLang="ru-RU" b="1" smtClean="0">
                <a:solidFill>
                  <a:srgbClr val="FF0000"/>
                </a:solidFill>
                <a:latin typeface="Arial" charset="0"/>
                <a:cs typeface="Arial" charset="0"/>
              </a:rPr>
              <a:t>: </a:t>
            </a:r>
            <a:r>
              <a:rPr lang="ru-RU" altLang="ru-RU" smtClean="0">
                <a:solidFill>
                  <a:srgbClr val="FF0000"/>
                </a:solidFill>
                <a:latin typeface="Arial" charset="0"/>
                <a:cs typeface="Arial" charset="0"/>
              </a:rPr>
              <a:t>по подписке</a:t>
            </a:r>
            <a:r>
              <a:rPr lang="ru-RU" b="1" u="sng" smtClean="0">
                <a:solidFill>
                  <a:srgbClr val="0070C0"/>
                </a:solidFill>
                <a:latin typeface="Arial" charset="0"/>
                <a:cs typeface="Arial" charset="0"/>
              </a:rPr>
              <a:t>(МР)</a:t>
            </a:r>
            <a:r>
              <a:rPr lang="ru-RU" altLang="ru-RU" smtClean="0">
                <a:solidFill>
                  <a:srgbClr val="FF0000"/>
                </a:solidFill>
                <a:latin typeface="Arial" charset="0"/>
                <a:cs typeface="Arial" charset="0"/>
              </a:rPr>
              <a:t>. – </a:t>
            </a:r>
            <a:r>
              <a:rPr lang="en-US" altLang="ru-RU" b="1" u="sng" smtClean="0">
                <a:solidFill>
                  <a:srgbClr val="FF0000"/>
                </a:solidFill>
                <a:latin typeface="Arial" charset="0"/>
                <a:cs typeface="Arial" charset="0"/>
              </a:rPr>
              <a:t>URL</a:t>
            </a:r>
            <a:r>
              <a:rPr lang="ru-RU" altLang="ru-RU" b="1" u="sng" smtClean="0">
                <a:solidFill>
                  <a:srgbClr val="FF0000"/>
                </a:solidFill>
                <a:latin typeface="Arial" charset="0"/>
                <a:cs typeface="Arial" charset="0"/>
              </a:rPr>
              <a:t>:</a:t>
            </a:r>
            <a:r>
              <a:rPr lang="ru-RU" altLang="ru-RU" smtClean="0">
                <a:solidFill>
                  <a:srgbClr val="FF0000"/>
                </a:solidFill>
                <a:latin typeface="Arial" charset="0"/>
                <a:cs typeface="Arial" charset="0"/>
              </a:rPr>
              <a:t> </a:t>
            </a:r>
            <a:r>
              <a:rPr lang="en-US" altLang="ru-RU" smtClean="0">
                <a:solidFill>
                  <a:srgbClr val="FF0000"/>
                </a:solidFill>
                <a:latin typeface="Arial" charset="0"/>
                <a:cs typeface="Arial" charset="0"/>
              </a:rPr>
              <a:t>https://readingbooks.me/prosa/</a:t>
            </a:r>
            <a:r>
              <a:rPr lang="ru-RU" altLang="ru-RU" smtClean="0">
                <a:solidFill>
                  <a:srgbClr val="FF0000"/>
                </a:solidFill>
                <a:latin typeface="Arial" charset="0"/>
                <a:cs typeface="Arial" charset="0"/>
              </a:rPr>
              <a:t>-</a:t>
            </a:r>
            <a:r>
              <a:rPr lang="en-US" altLang="ru-RU" smtClean="0">
                <a:solidFill>
                  <a:srgbClr val="FF0000"/>
                </a:solidFill>
                <a:latin typeface="Arial" charset="0"/>
                <a:cs typeface="Arial" charset="0"/>
              </a:rPr>
              <a:t>sovremennaya.html </a:t>
            </a:r>
            <a:r>
              <a:rPr lang="ru-RU" altLang="ru-RU" b="1" u="sng" smtClean="0">
                <a:solidFill>
                  <a:srgbClr val="FF0000"/>
                </a:solidFill>
                <a:latin typeface="Arial" charset="0"/>
                <a:cs typeface="Arial" charset="0"/>
              </a:rPr>
              <a:t>(дата обращения: 13.05.2019)</a:t>
            </a:r>
            <a:r>
              <a:rPr lang="ru-RU" altLang="ru-RU" smtClean="0">
                <a:latin typeface="Arial" charset="0"/>
                <a:cs typeface="Arial" charset="0"/>
              </a:rPr>
              <a:t>. – </a:t>
            </a:r>
            <a:r>
              <a:rPr lang="ru-RU" altLang="ru-RU" b="1" smtClean="0">
                <a:solidFill>
                  <a:srgbClr val="FF0000"/>
                </a:solidFill>
                <a:latin typeface="Arial" charset="0"/>
                <a:cs typeface="Arial" charset="0"/>
              </a:rPr>
              <a:t>Текст : электронный</a:t>
            </a:r>
            <a:r>
              <a:rPr lang="ru-RU" altLang="ru-RU" smtClean="0">
                <a:solidFill>
                  <a:srgbClr val="FF0000"/>
                </a:solidFill>
                <a:latin typeface="Arial" charset="0"/>
                <a:cs typeface="Arial" charset="0"/>
              </a:rPr>
              <a:t>. </a:t>
            </a:r>
            <a:r>
              <a:rPr lang="ru-RU" b="1" u="sng" smtClean="0">
                <a:solidFill>
                  <a:srgbClr val="0070C0"/>
                </a:solidFill>
                <a:latin typeface="Arial" charset="0"/>
                <a:cs typeface="Arial" charset="0"/>
              </a:rPr>
              <a:t>(МР)</a:t>
            </a:r>
          </a:p>
          <a:p>
            <a:r>
              <a:rPr lang="ru-RU" smtClean="0">
                <a:latin typeface="Arial" charset="0"/>
                <a:cs typeface="Arial" charset="0"/>
              </a:rPr>
              <a:t>5.8.3 </a:t>
            </a:r>
            <a:r>
              <a:rPr lang="ru-RU" b="1" i="1" smtClean="0">
                <a:latin typeface="Arial" charset="0"/>
                <a:cs typeface="Arial" charset="0"/>
              </a:rPr>
              <a:t>Примечание – факультативный элемент</a:t>
            </a:r>
            <a:r>
              <a:rPr lang="ru-RU" smtClean="0">
                <a:latin typeface="Arial" charset="0"/>
                <a:cs typeface="Arial" charset="0"/>
              </a:rPr>
              <a:t>, однако при </a:t>
            </a:r>
            <a:r>
              <a:rPr lang="ru-RU" i="1" smtClean="0">
                <a:latin typeface="Arial" charset="0"/>
                <a:cs typeface="Arial" charset="0"/>
              </a:rPr>
              <a:t>составлении описания некоторых видов ресурсов отдельные примечания являются обязательными или условно-обязательными</a:t>
            </a:r>
            <a:r>
              <a:rPr lang="ru-RU" smtClean="0">
                <a:latin typeface="Arial" charset="0"/>
                <a:cs typeface="Arial" charset="0"/>
              </a:rPr>
              <a:t>.  Для </a:t>
            </a:r>
            <a:r>
              <a:rPr lang="ru-RU" b="1" u="sng" smtClean="0">
                <a:latin typeface="Arial" charset="0"/>
                <a:cs typeface="Arial" charset="0"/>
              </a:rPr>
              <a:t>электронных ресурсов сетевого распространения обязательным </a:t>
            </a:r>
            <a:r>
              <a:rPr lang="ru-RU" u="sng" smtClean="0">
                <a:latin typeface="Arial" charset="0"/>
                <a:cs typeface="Arial" charset="0"/>
              </a:rPr>
              <a:t>является примечание об электронном адресе ресурса в сети Интернет (</a:t>
            </a:r>
            <a:r>
              <a:rPr lang="en-US" altLang="ru-RU" u="sng" smtClean="0">
                <a:solidFill>
                  <a:srgbClr val="FF0000"/>
                </a:solidFill>
                <a:latin typeface="Arial" charset="0"/>
                <a:cs typeface="Arial" charset="0"/>
              </a:rPr>
              <a:t>URL</a:t>
            </a:r>
            <a:r>
              <a:rPr lang="ru-RU" u="sng" smtClean="0">
                <a:latin typeface="Arial" charset="0"/>
                <a:cs typeface="Arial" charset="0"/>
              </a:rPr>
              <a:t>) и дате обращения</a:t>
            </a:r>
            <a:r>
              <a:rPr lang="ru-RU" b="1" u="sng" smtClean="0">
                <a:latin typeface="Arial" charset="0"/>
                <a:cs typeface="Arial" charset="0"/>
              </a:rPr>
              <a:t>, условно-обязательным – </a:t>
            </a:r>
            <a:r>
              <a:rPr lang="ru-RU" u="sng" smtClean="0">
                <a:latin typeface="Arial" charset="0"/>
                <a:cs typeface="Arial" charset="0"/>
              </a:rPr>
              <a:t>примечание о режиме доступа </a:t>
            </a:r>
            <a:r>
              <a:rPr lang="ru-RU" b="1" u="sng" smtClean="0">
                <a:solidFill>
                  <a:srgbClr val="0070C0"/>
                </a:solidFill>
                <a:latin typeface="Arial" charset="0"/>
                <a:cs typeface="Arial" charset="0"/>
              </a:rPr>
              <a:t>(МР) </a:t>
            </a:r>
            <a:r>
              <a:rPr lang="ru-RU" b="1" u="sng" smtClean="0">
                <a:latin typeface="Arial" charset="0"/>
                <a:cs typeface="Arial" charset="0"/>
              </a:rPr>
              <a:t>(</a:t>
            </a:r>
            <a:r>
              <a:rPr lang="ru-RU" altLang="ru-RU" b="1" u="sng" smtClean="0">
                <a:solidFill>
                  <a:srgbClr val="FF0000"/>
                </a:solidFill>
                <a:latin typeface="Arial" charset="0"/>
                <a:cs typeface="Arial" charset="0"/>
              </a:rPr>
              <a:t>Режим доступа</a:t>
            </a:r>
            <a:r>
              <a:rPr lang="ru-RU" altLang="ru-RU" b="1" smtClean="0">
                <a:solidFill>
                  <a:srgbClr val="FF0000"/>
                </a:solidFill>
                <a:latin typeface="Arial" charset="0"/>
                <a:cs typeface="Arial" charset="0"/>
              </a:rPr>
              <a:t>: </a:t>
            </a:r>
            <a:r>
              <a:rPr lang="ru-RU" altLang="ru-RU" smtClean="0">
                <a:solidFill>
                  <a:srgbClr val="FF0000"/>
                </a:solidFill>
                <a:latin typeface="Arial" charset="0"/>
                <a:cs typeface="Arial" charset="0"/>
              </a:rPr>
              <a:t>по подписке)</a:t>
            </a:r>
            <a:r>
              <a:rPr lang="ru-RU" smtClean="0">
                <a:latin typeface="Arial" charset="0"/>
                <a:cs typeface="Arial" charset="0"/>
              </a:rPr>
              <a:t>.</a:t>
            </a:r>
          </a:p>
          <a:p>
            <a:endParaRPr lang="ru-RU" smtClean="0"/>
          </a:p>
          <a:p>
            <a:endParaRPr lang="ru-RU" altLang="ru-RU" smtClean="0"/>
          </a:p>
        </p:txBody>
      </p:sp>
      <p:sp>
        <p:nvSpPr>
          <p:cNvPr id="6451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18C3BC6-048D-4658-97A0-95892601BA13}" type="slidenum">
              <a:rPr lang="ru-RU" altLang="ru-RU" smtClean="0"/>
              <a:pPr/>
              <a:t>16</a:t>
            </a:fld>
            <a:endParaRPr lang="ru-RU" altLang="ru-RU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9" name="Заметки 2"/>
          <p:cNvSpPr>
            <a:spLocks noGrp="1"/>
          </p:cNvSpPr>
          <p:nvPr>
            <p:ph type="body" idx="1"/>
          </p:nvPr>
        </p:nvSpPr>
        <p:spPr bwMode="auto">
          <a:xfrm>
            <a:off x="241221" y="4342817"/>
            <a:ext cx="6375559" cy="4532586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ru-RU" b="1" dirty="0" smtClean="0">
                <a:latin typeface="Arial" pitchFamily="34" charset="0"/>
                <a:cs typeface="Arial" pitchFamily="34" charset="0"/>
              </a:rPr>
              <a:t>Сведения об ответственности (обязательный элемент для категории «Первые сведения об ответственности»; условно-обязательный элемент – для категории «Последующие сведения об ответственности»</a:t>
            </a:r>
            <a:endParaRPr lang="ru-RU" altLang="ru-RU" dirty="0" smtClean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1. для списков используют первичную ответственность - авторы, а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Последующие сведения об ответственности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можно опустить (если она не нужна для идентификации документа).</a:t>
            </a:r>
          </a:p>
          <a:p>
            <a:pPr>
              <a:defRPr/>
            </a:pPr>
            <a:r>
              <a:rPr lang="ru-RU" altLang="ru-RU" b="1" dirty="0" smtClean="0">
                <a:latin typeface="Arial" pitchFamily="34" charset="0"/>
                <a:cs typeface="Arial" pitchFamily="34" charset="0"/>
              </a:rPr>
              <a:t>2. МР – сокращения в названии организации</a:t>
            </a:r>
          </a:p>
          <a:p>
            <a:pPr>
              <a:defRPr/>
            </a:pPr>
            <a:r>
              <a:rPr lang="ru-RU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Томский государственный университет</a:t>
            </a:r>
            <a:r>
              <a:rPr lang="ru-RU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Институт</a:t>
            </a:r>
            <a:r>
              <a:rPr lang="ru-RU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машиностроения, </a:t>
            </a:r>
            <a:r>
              <a:rPr lang="ru-RU" u="sng" spc="-4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Кафедра</a:t>
            </a:r>
            <a:r>
              <a:rPr lang="ru-RU" spc="-4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«Сварка, обработка материалов давлением и родственные процессы»</a:t>
            </a:r>
          </a:p>
          <a:p>
            <a:pPr>
              <a:defRPr/>
            </a:pPr>
            <a:r>
              <a:rPr lang="ru-RU" b="1" u="sng" dirty="0" smtClean="0">
                <a:latin typeface="Arial" pitchFamily="34" charset="0"/>
                <a:cs typeface="Arial" pitchFamily="34" charset="0"/>
              </a:rPr>
              <a:t>4.  Помним,  п.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4.9.4 </a:t>
            </a:r>
            <a:r>
              <a:rPr lang="ru-RU" u="sng" dirty="0" smtClean="0">
                <a:latin typeface="Arial" pitchFamily="34" charset="0"/>
                <a:cs typeface="Arial" pitchFamily="34" charset="0"/>
              </a:rPr>
              <a:t>Некоторые сведения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, имеющиеся в источнике информации, </a:t>
            </a:r>
            <a:r>
              <a:rPr lang="ru-RU" u="sng" dirty="0" smtClean="0">
                <a:latin typeface="Arial" pitchFamily="34" charset="0"/>
                <a:cs typeface="Arial" pitchFamily="34" charset="0"/>
              </a:rPr>
              <a:t>можно не приводить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в библиографическом описании и не обозначать их пропуск (например, </a:t>
            </a:r>
            <a:r>
              <a:rPr lang="ru-RU" u="sng" dirty="0" smtClean="0">
                <a:latin typeface="Arial" pitchFamily="34" charset="0"/>
                <a:cs typeface="Arial" pitchFamily="34" charset="0"/>
              </a:rPr>
              <a:t>названия орденов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, почетные, воинские и ученые звания, </a:t>
            </a:r>
            <a:r>
              <a:rPr lang="ru-RU" u="sng" dirty="0" smtClean="0">
                <a:latin typeface="Arial" pitchFamily="34" charset="0"/>
                <a:cs typeface="Arial" pitchFamily="34" charset="0"/>
              </a:rPr>
              <a:t>термины, указывающие на правовой статус организации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, данные об одобрении, допуске и т. п.)</a:t>
            </a:r>
            <a:endParaRPr lang="ru-RU" b="1" u="sng" dirty="0" smtClean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ru-RU" b="1" u="sng" dirty="0" smtClean="0">
                <a:latin typeface="Arial" pitchFamily="34" charset="0"/>
                <a:cs typeface="Arial" pitchFamily="34" charset="0"/>
              </a:rPr>
              <a:t>3. Осталось без изменения </a:t>
            </a:r>
            <a:r>
              <a:rPr lang="ru-RU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ТГУ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, если полное наименование вуза в области ответственности.  </a:t>
            </a:r>
          </a:p>
          <a:p>
            <a:pPr>
              <a:defRPr/>
            </a:pPr>
            <a:endParaRPr lang="ru-RU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ru-RU" b="1" dirty="0" smtClean="0">
                <a:latin typeface="Arial" pitchFamily="34" charset="0"/>
                <a:cs typeface="Arial" pitchFamily="34" charset="0"/>
              </a:rPr>
              <a:t>4. МР - Текст : непосредственный.</a:t>
            </a:r>
          </a:p>
          <a:p>
            <a:pPr>
              <a:defRPr/>
            </a:pPr>
            <a:r>
              <a:rPr lang="ru-RU" b="1" dirty="0" smtClean="0">
                <a:latin typeface="Arial" pitchFamily="34" charset="0"/>
                <a:cs typeface="Arial" pitchFamily="34" charset="0"/>
              </a:rPr>
              <a:t>5. Область примечания 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факультативный элемент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Библиогр.:  с. 240–246 (78 назв.) в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библиографическом списке может не приводиться. Но если необходимо выделить, что тема раскрыта в дополнительной литературе  - ОЧЕНЬ ВАЖНО – для филологов, лингвистов, языковедов, философов, физиков, химиков и пр. – то можно указать. Для ЭБД вводится обязательно – дополнительная точка доступа.</a:t>
            </a:r>
          </a:p>
          <a:p>
            <a:pPr>
              <a:defRPr/>
            </a:pPr>
            <a:endParaRPr lang="ru-RU" altLang="ru-RU" dirty="0" smtClean="0"/>
          </a:p>
        </p:txBody>
      </p:sp>
      <p:sp>
        <p:nvSpPr>
          <p:cNvPr id="6554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C09E731-14AF-456F-A729-F7C5C58BBEEF}" type="slidenum">
              <a:rPr lang="ru-RU" altLang="ru-RU" smtClean="0"/>
              <a:pPr/>
              <a:t>17</a:t>
            </a:fld>
            <a:endParaRPr lang="ru-RU" altLang="ru-RU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3" name="Заметки 2"/>
          <p:cNvSpPr>
            <a:spLocks noGrp="1"/>
          </p:cNvSpPr>
          <p:nvPr>
            <p:ph type="body" idx="1"/>
          </p:nvPr>
        </p:nvSpPr>
        <p:spPr bwMode="auto">
          <a:xfrm>
            <a:off x="685321" y="4342817"/>
            <a:ext cx="5859572" cy="4115091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ru-RU" b="1" u="sng" smtClean="0">
                <a:latin typeface="Arial" charset="0"/>
                <a:cs typeface="Arial" charset="0"/>
              </a:rPr>
              <a:t>Количество приводимых сведений об ответственности определяет библиографирующая организация. </a:t>
            </a:r>
          </a:p>
          <a:p>
            <a:r>
              <a:rPr lang="ru-RU" smtClean="0">
                <a:latin typeface="Arial" charset="0"/>
                <a:cs typeface="Arial" charset="0"/>
              </a:rPr>
              <a:t>В описании могут быть </a:t>
            </a:r>
            <a:r>
              <a:rPr lang="ru-RU" b="1" smtClean="0">
                <a:latin typeface="Arial" charset="0"/>
                <a:cs typeface="Arial" charset="0"/>
              </a:rPr>
              <a:t>приведены сведения обо всех лицах и/или организациях,</a:t>
            </a:r>
            <a:r>
              <a:rPr lang="ru-RU" smtClean="0">
                <a:latin typeface="Arial" charset="0"/>
                <a:cs typeface="Arial" charset="0"/>
              </a:rPr>
              <a:t> указанных в источнике информации.</a:t>
            </a:r>
          </a:p>
          <a:p>
            <a:pPr lvl="3" indent="-514350">
              <a:buFont typeface="Wingdings" pitchFamily="2" charset="2"/>
              <a:buChar char="ü"/>
            </a:pPr>
            <a:r>
              <a:rPr lang="ru-RU" smtClean="0">
                <a:latin typeface="Arial" charset="0"/>
                <a:cs typeface="Arial" charset="0"/>
              </a:rPr>
              <a:t>от 1 до 4 авторов </a:t>
            </a:r>
          </a:p>
          <a:p>
            <a:pPr lvl="3" indent="-514350">
              <a:buFont typeface="Wingdings" pitchFamily="2" charset="2"/>
              <a:buChar char="ü"/>
            </a:pPr>
            <a:r>
              <a:rPr lang="ru-RU" smtClean="0">
                <a:latin typeface="Arial" charset="0"/>
                <a:cs typeface="Arial" charset="0"/>
              </a:rPr>
              <a:t>1-2 организации</a:t>
            </a:r>
          </a:p>
          <a:p>
            <a:pPr lvl="3" indent="-514350">
              <a:buFont typeface="Wingdings" pitchFamily="2" charset="2"/>
              <a:buChar char="ü"/>
            </a:pPr>
            <a:r>
              <a:rPr lang="ru-RU" smtClean="0">
                <a:latin typeface="Arial" charset="0"/>
                <a:cs typeface="Arial" charset="0"/>
              </a:rPr>
              <a:t>1-2 лица (последующая ответственность)</a:t>
            </a:r>
          </a:p>
          <a:p>
            <a:r>
              <a:rPr lang="ru-RU" b="1" i="1" smtClean="0">
                <a:latin typeface="Arial" charset="0"/>
                <a:cs typeface="Arial" charset="0"/>
              </a:rPr>
              <a:t>Допускается сокращать количество приводимых сведений</a:t>
            </a:r>
            <a:r>
              <a:rPr lang="ru-RU" smtClean="0">
                <a:latin typeface="Arial" charset="0"/>
                <a:cs typeface="Arial" charset="0"/>
              </a:rPr>
              <a:t>. В этом случае в сведениях об ответственности сокращают количество приводимых сведений:</a:t>
            </a:r>
          </a:p>
          <a:p>
            <a:pPr lvl="2">
              <a:buFont typeface="Wingdings" pitchFamily="2" charset="2"/>
              <a:buChar char="ü"/>
            </a:pPr>
            <a:r>
              <a:rPr lang="ru-RU" smtClean="0">
                <a:latin typeface="Arial" charset="0"/>
                <a:cs typeface="Arial" charset="0"/>
              </a:rPr>
              <a:t> 5  и более авторов - имена </a:t>
            </a:r>
            <a:r>
              <a:rPr lang="ru-RU" b="1" smtClean="0">
                <a:latin typeface="Arial" charset="0"/>
                <a:cs typeface="Arial" charset="0"/>
              </a:rPr>
              <a:t>первых трех  авторов [и др.]</a:t>
            </a:r>
            <a:endParaRPr lang="ru-RU" smtClean="0">
              <a:latin typeface="Arial" charset="0"/>
              <a:cs typeface="Arial" charset="0"/>
            </a:endParaRPr>
          </a:p>
          <a:p>
            <a:pPr lvl="2">
              <a:buFont typeface="Wingdings" pitchFamily="2" charset="2"/>
              <a:buChar char="ü"/>
            </a:pPr>
            <a:r>
              <a:rPr lang="ru-RU" smtClean="0">
                <a:latin typeface="Arial" charset="0"/>
                <a:cs typeface="Arial" charset="0"/>
              </a:rPr>
              <a:t> 3 и более организации - наименование </a:t>
            </a:r>
            <a:r>
              <a:rPr lang="ru-RU" b="1" smtClean="0">
                <a:latin typeface="Arial" charset="0"/>
                <a:cs typeface="Arial" charset="0"/>
              </a:rPr>
              <a:t>1-ой организации </a:t>
            </a:r>
            <a:r>
              <a:rPr lang="ru-RU" smtClean="0">
                <a:latin typeface="Arial" charset="0"/>
                <a:cs typeface="Arial" charset="0"/>
              </a:rPr>
              <a:t> </a:t>
            </a:r>
            <a:r>
              <a:rPr lang="ru-RU" b="1" smtClean="0">
                <a:latin typeface="Arial" charset="0"/>
                <a:cs typeface="Arial" charset="0"/>
              </a:rPr>
              <a:t>[и др.]. </a:t>
            </a:r>
            <a:r>
              <a:rPr lang="ru-RU" i="1" smtClean="0">
                <a:latin typeface="Arial" charset="0"/>
                <a:cs typeface="Arial" charset="0"/>
              </a:rPr>
              <a:t>Наименования остальных организаций могут быть даны в области примечания.</a:t>
            </a:r>
          </a:p>
          <a:p>
            <a:pPr lvl="2">
              <a:buFont typeface="Wingdings" pitchFamily="2" charset="2"/>
              <a:buChar char="ü"/>
            </a:pPr>
            <a:r>
              <a:rPr lang="ru-RU" smtClean="0">
                <a:latin typeface="Arial" charset="0"/>
                <a:cs typeface="Arial" charset="0"/>
              </a:rPr>
              <a:t>  3 и более лиц каждой категории (</a:t>
            </a:r>
            <a:r>
              <a:rPr lang="ru-RU" i="1" smtClean="0">
                <a:latin typeface="Arial" charset="0"/>
                <a:cs typeface="Arial" charset="0"/>
              </a:rPr>
              <a:t>последующая ответственность</a:t>
            </a:r>
            <a:r>
              <a:rPr lang="ru-RU" smtClean="0">
                <a:latin typeface="Arial" charset="0"/>
                <a:cs typeface="Arial" charset="0"/>
              </a:rPr>
              <a:t>) - имя </a:t>
            </a:r>
            <a:r>
              <a:rPr lang="ru-RU" b="1" smtClean="0">
                <a:latin typeface="Arial" charset="0"/>
                <a:cs typeface="Arial" charset="0"/>
              </a:rPr>
              <a:t>первого лица [и др.</a:t>
            </a:r>
            <a:r>
              <a:rPr lang="en-US" b="1" smtClean="0">
                <a:latin typeface="Arial" charset="0"/>
                <a:cs typeface="Arial" charset="0"/>
              </a:rPr>
              <a:t>]</a:t>
            </a:r>
            <a:r>
              <a:rPr lang="ru-RU" b="1" smtClean="0">
                <a:latin typeface="Arial" charset="0"/>
                <a:cs typeface="Arial" charset="0"/>
              </a:rPr>
              <a:t> </a:t>
            </a:r>
            <a:r>
              <a:rPr lang="ru-RU" smtClean="0">
                <a:latin typeface="Arial" charset="0"/>
                <a:cs typeface="Arial" charset="0"/>
              </a:rPr>
              <a:t>или его эквивалент на латинском языке [</a:t>
            </a:r>
            <a:r>
              <a:rPr lang="en-US" smtClean="0">
                <a:latin typeface="Arial" charset="0"/>
                <a:cs typeface="Arial" charset="0"/>
              </a:rPr>
              <a:t>et al</a:t>
            </a:r>
            <a:r>
              <a:rPr lang="ru-RU" smtClean="0">
                <a:latin typeface="Arial" charset="0"/>
                <a:cs typeface="Arial" charset="0"/>
              </a:rPr>
              <a:t>.]</a:t>
            </a:r>
            <a:endParaRPr lang="ru-RU" altLang="ru-RU" i="1" smtClean="0">
              <a:latin typeface="Arial" charset="0"/>
              <a:cs typeface="Arial" charset="0"/>
            </a:endParaRPr>
          </a:p>
          <a:p>
            <a:endParaRPr lang="ru-RU" smtClean="0">
              <a:latin typeface="Arial" charset="0"/>
              <a:cs typeface="Arial" charset="0"/>
            </a:endParaRPr>
          </a:p>
          <a:p>
            <a:endParaRPr lang="ru-RU" altLang="ru-RU" smtClean="0"/>
          </a:p>
        </p:txBody>
      </p:sp>
      <p:sp>
        <p:nvSpPr>
          <p:cNvPr id="6656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AF3181F-69CD-4516-AFA0-8A30ACC135CE}" type="slidenum">
              <a:rPr lang="ru-RU" altLang="ru-RU" smtClean="0"/>
              <a:pPr/>
              <a:t>18</a:t>
            </a:fld>
            <a:endParaRPr lang="ru-RU" altLang="ru-RU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ru-RU" smtClean="0"/>
              <a:t>Все данные в БО могут быть представлены в полной форме.  </a:t>
            </a:r>
          </a:p>
          <a:p>
            <a:r>
              <a:rPr lang="ru-RU" smtClean="0"/>
              <a:t>Можно применять сокращение слов и словосочетаний в соответствии ГОСТ 7.11 и ГОСТ Р 7.0.12.  </a:t>
            </a:r>
          </a:p>
          <a:p>
            <a:r>
              <a:rPr lang="ru-RU" smtClean="0"/>
              <a:t>Не сокращают </a:t>
            </a:r>
            <a:r>
              <a:rPr lang="ru-RU" b="1" smtClean="0">
                <a:solidFill>
                  <a:srgbClr val="0070C0"/>
                </a:solidFill>
              </a:rPr>
              <a:t>(МР): сведения, относящиеся к заглавию,  ответственности, тематическое название издателя (п. 4.9.1)</a:t>
            </a:r>
          </a:p>
          <a:p>
            <a:endParaRPr lang="ru-RU" altLang="ru-RU" smtClean="0"/>
          </a:p>
        </p:txBody>
      </p:sp>
      <p:sp>
        <p:nvSpPr>
          <p:cNvPr id="6758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6364B5D-1D91-4A91-8CA3-19AA91351B53}" type="slidenum">
              <a:rPr lang="ru-RU" altLang="ru-RU" smtClean="0"/>
              <a:pPr/>
              <a:t>19</a:t>
            </a:fld>
            <a:endParaRPr lang="ru-RU" alt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В состав библиографического описания входят следующие области в приведенной ниже последовательности:</a:t>
            </a: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- область заглавия и сведений об ответственности;</a:t>
            </a: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- область издания;</a:t>
            </a:r>
          </a:p>
          <a:p>
            <a:pPr>
              <a:buFontTx/>
              <a:buChar char="-"/>
            </a:pPr>
            <a:r>
              <a:rPr lang="ru-RU" i="1" dirty="0" smtClean="0">
                <a:latin typeface="Arial" pitchFamily="34" charset="0"/>
                <a:cs typeface="Arial" pitchFamily="34" charset="0"/>
              </a:rPr>
              <a:t>специфическая область материала или вида ресурса (карты, ноты, сериальные издания: периодические, продолжающиеся и серийные ресурсы)</a:t>
            </a:r>
          </a:p>
          <a:p>
            <a:pPr>
              <a:buFontTx/>
              <a:buChar char="-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 область публикации, производства, распространения и т. д.;</a:t>
            </a:r>
            <a:br>
              <a:rPr lang="ru-RU" dirty="0" smtClean="0">
                <a:latin typeface="Arial" pitchFamily="34" charset="0"/>
                <a:cs typeface="Arial" pitchFamily="34" charset="0"/>
              </a:rPr>
            </a:br>
            <a:r>
              <a:rPr lang="ru-RU" dirty="0" smtClean="0">
                <a:latin typeface="Arial" pitchFamily="34" charset="0"/>
                <a:cs typeface="Arial" pitchFamily="34" charset="0"/>
              </a:rPr>
              <a:t>- область физической характеристики; </a:t>
            </a: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- область серии и многочастного монографического ресурса;</a:t>
            </a: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- область примечания;</a:t>
            </a: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область идентификатора ресурса и условий доступности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область вида содержания и средства доступа</a:t>
            </a:r>
            <a:endParaRPr lang="ru-RU" altLang="ru-RU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018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65ABCB1-1AC4-47D4-82DD-8EA2D5110A37}" type="slidenum">
              <a:rPr lang="ru-RU" altLang="ru-RU" smtClean="0"/>
              <a:pPr/>
              <a:t>2</a:t>
            </a:fld>
            <a:endParaRPr lang="ru-RU" altLang="ru-RU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ru-RU" altLang="ru-RU" smtClean="0"/>
              <a:t>1. </a:t>
            </a:r>
            <a:r>
              <a:rPr lang="ru-RU" b="1" smtClean="0">
                <a:solidFill>
                  <a:srgbClr val="0070C0"/>
                </a:solidFill>
              </a:rPr>
              <a:t>МР</a:t>
            </a:r>
            <a:r>
              <a:rPr lang="ru-RU" b="1" smtClean="0"/>
              <a:t> </a:t>
            </a:r>
            <a:r>
              <a:rPr lang="ru-RU" smtClean="0"/>
              <a:t>–</a:t>
            </a:r>
            <a:r>
              <a:rPr lang="ru-RU" b="1" smtClean="0"/>
              <a:t> сведения, относящиеся к заглавию (условно-обязательный элемент), т.е. приведение в БО определяет библиографирующая организация</a:t>
            </a:r>
            <a:endParaRPr lang="ru-RU" smtClean="0"/>
          </a:p>
          <a:p>
            <a:r>
              <a:rPr lang="ru-RU" altLang="ru-RU" smtClean="0"/>
              <a:t>2. Сокращения слов в последующих сведениях об ответственности</a:t>
            </a:r>
          </a:p>
          <a:p>
            <a:endParaRPr lang="ru-RU" altLang="ru-RU" smtClean="0"/>
          </a:p>
        </p:txBody>
      </p:sp>
      <p:sp>
        <p:nvSpPr>
          <p:cNvPr id="6861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C55663C-A584-453D-B038-C7D23B038535}" type="slidenum">
              <a:rPr lang="ru-RU" altLang="ru-RU" smtClean="0"/>
              <a:pPr/>
              <a:t>20</a:t>
            </a:fld>
            <a:endParaRPr lang="ru-RU" altLang="ru-RU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ru-RU" altLang="ru-RU" smtClean="0"/>
              <a:t>1. </a:t>
            </a:r>
            <a:r>
              <a:rPr lang="ru-RU" b="1" smtClean="0">
                <a:solidFill>
                  <a:srgbClr val="0070C0"/>
                </a:solidFill>
              </a:rPr>
              <a:t>МР</a:t>
            </a:r>
            <a:r>
              <a:rPr lang="ru-RU" b="1" smtClean="0"/>
              <a:t> </a:t>
            </a:r>
            <a:r>
              <a:rPr lang="ru-RU" smtClean="0"/>
              <a:t>–</a:t>
            </a:r>
            <a:r>
              <a:rPr lang="ru-RU" b="1" smtClean="0"/>
              <a:t> сведения, относящиеся к заглавию (условно-обязательный элемент), т.е. приведение в БО определяет библиографирующая организация</a:t>
            </a:r>
            <a:endParaRPr lang="ru-RU" smtClean="0"/>
          </a:p>
          <a:p>
            <a:r>
              <a:rPr lang="ru-RU" altLang="ru-RU" smtClean="0"/>
              <a:t>2. Сокращения слов в последующих сведениях об ответственности</a:t>
            </a:r>
          </a:p>
          <a:p>
            <a:endParaRPr lang="ru-RU" altLang="ru-RU" smtClean="0"/>
          </a:p>
        </p:txBody>
      </p:sp>
      <p:sp>
        <p:nvSpPr>
          <p:cNvPr id="6861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C55663C-A584-453D-B038-C7D23B038535}" type="slidenum">
              <a:rPr lang="ru-RU" altLang="ru-RU" smtClean="0"/>
              <a:pPr/>
              <a:t>21</a:t>
            </a:fld>
            <a:endParaRPr lang="ru-RU" altLang="ru-RU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68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ru-RU" b="1" smtClean="0">
                <a:latin typeface="Arial" charset="0"/>
                <a:cs typeface="Arial" charset="0"/>
              </a:rPr>
              <a:t>1. Примеры библиографических записей в Приложении А в ГОСТ 7.0.100 -2018 приведены  «</a:t>
            </a:r>
            <a:r>
              <a:rPr lang="ru-RU" smtClean="0">
                <a:latin typeface="Arial" charset="0"/>
                <a:cs typeface="Arial" charset="0"/>
              </a:rPr>
              <a:t>В соответствии с отечественными традициями библиографическое описание в примерах предваряется </a:t>
            </a:r>
            <a:r>
              <a:rPr lang="ru-RU" b="1" smtClean="0">
                <a:latin typeface="Arial" charset="0"/>
                <a:cs typeface="Arial" charset="0"/>
              </a:rPr>
              <a:t>заголовком библиографической записи</a:t>
            </a:r>
            <a:r>
              <a:rPr lang="ru-RU" smtClean="0">
                <a:latin typeface="Arial" charset="0"/>
                <a:cs typeface="Arial" charset="0"/>
              </a:rPr>
              <a:t>. Заголовок выделен полужирным шрифтом.</a:t>
            </a:r>
          </a:p>
          <a:p>
            <a:r>
              <a:rPr lang="ru-RU" smtClean="0">
                <a:latin typeface="Arial" charset="0"/>
                <a:cs typeface="Arial" charset="0"/>
              </a:rPr>
              <a:t> 2. Примеры библиографических записей приведены в соответствии с  </a:t>
            </a:r>
            <a:r>
              <a:rPr lang="ru-RU" b="1" smtClean="0">
                <a:latin typeface="Arial" charset="0"/>
                <a:cs typeface="Arial" charset="0"/>
              </a:rPr>
              <a:t>5.2.5.9 При составлении библиографического описания законодательных, нормативных ресурсов в сведениях, относящихся к заглавию, приводят их обозначение, дату введения (принятия), сведения о ресурсе, вместо которого введен (принят) данный ресурс.</a:t>
            </a:r>
          </a:p>
          <a:p>
            <a:r>
              <a:rPr lang="ru-RU" b="1" i="1" smtClean="0">
                <a:latin typeface="Arial" charset="0"/>
                <a:cs typeface="Arial" charset="0"/>
              </a:rPr>
              <a:t>О внесении изменений в часть вторую Налогового кодекса Российской Федерации : Федеральный закон № 353-ФЗ : принят Государственной Думой 16 ноября 2017 года : одобрен Советом Федерации 22 ноября 2017 года</a:t>
            </a:r>
          </a:p>
          <a:p>
            <a:r>
              <a:rPr lang="ru-RU" b="1" i="1" smtClean="0">
                <a:latin typeface="Arial" charset="0"/>
                <a:cs typeface="Arial" charset="0"/>
              </a:rPr>
              <a:t>3. не сокращают </a:t>
            </a:r>
            <a:r>
              <a:rPr lang="ru-RU" smtClean="0">
                <a:latin typeface="Arial" charset="0"/>
                <a:cs typeface="Arial" charset="0"/>
              </a:rPr>
              <a:t>слова и словосочетания, которые  обозначают </a:t>
            </a:r>
            <a:r>
              <a:rPr lang="ru-RU" u="sng" smtClean="0">
                <a:latin typeface="Arial" charset="0"/>
                <a:cs typeface="Arial" charset="0"/>
              </a:rPr>
              <a:t>тематическое название издателя. Если это не тема – можно сокращать.</a:t>
            </a:r>
            <a:endParaRPr lang="ru-RU" b="1" i="1" smtClean="0">
              <a:latin typeface="Arial" charset="0"/>
              <a:cs typeface="Arial" charset="0"/>
            </a:endParaRPr>
          </a:p>
          <a:p>
            <a:endParaRPr lang="ru-RU" b="1" i="1" smtClean="0"/>
          </a:p>
          <a:p>
            <a:endParaRPr lang="ru-RU" smtClean="0"/>
          </a:p>
          <a:p>
            <a:endParaRPr lang="ru-RU" b="1" smtClean="0"/>
          </a:p>
          <a:p>
            <a:endParaRPr lang="ru-RU" b="1" smtClean="0"/>
          </a:p>
          <a:p>
            <a:endParaRPr lang="ru-RU" smtClean="0"/>
          </a:p>
          <a:p>
            <a:endParaRPr lang="ru-RU" altLang="ru-RU" smtClean="0"/>
          </a:p>
        </p:txBody>
      </p:sp>
      <p:sp>
        <p:nvSpPr>
          <p:cNvPr id="7168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AE6DC60-5169-4DDE-9FEB-7654342E5EE5}" type="slidenum">
              <a:rPr lang="ru-RU" altLang="ru-RU" smtClean="0"/>
              <a:pPr/>
              <a:t>22</a:t>
            </a:fld>
            <a:endParaRPr lang="ru-RU" altLang="ru-RU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ru-RU" smtClean="0">
                <a:latin typeface="Arial" charset="0"/>
                <a:cs typeface="Arial" charset="0"/>
              </a:rPr>
              <a:t>1. </a:t>
            </a:r>
            <a:r>
              <a:rPr lang="ru-RU" b="1" smtClean="0">
                <a:latin typeface="Arial" charset="0"/>
                <a:cs typeface="Arial" charset="0"/>
              </a:rPr>
              <a:t>1. Примеры библиографических записей в Приложении А в ГОСТ 7.0.100 -2018 приведены  «</a:t>
            </a:r>
            <a:r>
              <a:rPr lang="ru-RU" smtClean="0">
                <a:latin typeface="Arial" charset="0"/>
                <a:cs typeface="Arial" charset="0"/>
              </a:rPr>
              <a:t>В соответствии с отечественными традициями библиографическое описание в примерах предваряется </a:t>
            </a:r>
            <a:r>
              <a:rPr lang="ru-RU" b="1" smtClean="0">
                <a:latin typeface="Arial" charset="0"/>
                <a:cs typeface="Arial" charset="0"/>
              </a:rPr>
              <a:t>заголовком библиографической записи</a:t>
            </a:r>
            <a:r>
              <a:rPr lang="ru-RU" smtClean="0">
                <a:latin typeface="Arial" charset="0"/>
                <a:cs typeface="Arial" charset="0"/>
              </a:rPr>
              <a:t>. Заголовок выделен полужирным шрифтом.</a:t>
            </a:r>
          </a:p>
          <a:p>
            <a:r>
              <a:rPr lang="ru-RU" smtClean="0">
                <a:latin typeface="Arial" charset="0"/>
                <a:cs typeface="Arial" charset="0"/>
              </a:rPr>
              <a:t>2. 5.2.5.9 При составлении библиографического описания законодательных, нормативных ресурсов в сведениях, относящихся к заглавию, приводят их обозначение, дату введения (принятия), сведения о ресурсе, вместо которого введен (принят) данный ресурс.</a:t>
            </a:r>
          </a:p>
          <a:p>
            <a:r>
              <a:rPr lang="ru-RU" b="1" i="1" smtClean="0">
                <a:latin typeface="Arial" charset="0"/>
                <a:cs typeface="Arial" charset="0"/>
              </a:rPr>
              <a:t>Библиографическая запись. Сокращение слов и словосочетаний на русском языке. Общие требования и правила : ГОСТ Р 7.0.12–2011 : национальный стандарт : дата введения 2012–09–01</a:t>
            </a:r>
            <a:endParaRPr lang="ru-RU" smtClean="0">
              <a:latin typeface="Arial" charset="0"/>
              <a:cs typeface="Arial" charset="0"/>
            </a:endParaRPr>
          </a:p>
          <a:p>
            <a:endParaRPr lang="ru-RU" altLang="ru-RU" smtClean="0"/>
          </a:p>
        </p:txBody>
      </p:sp>
      <p:sp>
        <p:nvSpPr>
          <p:cNvPr id="7270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1113267-6A64-4B8B-B5D2-57F5DF0D930C}" type="slidenum">
              <a:rPr lang="ru-RU" altLang="ru-RU" smtClean="0"/>
              <a:pPr/>
              <a:t>23</a:t>
            </a:fld>
            <a:endParaRPr lang="ru-RU" altLang="ru-RU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373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sp>
        <p:nvSpPr>
          <p:cNvPr id="7373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602D875-6406-41B4-AB4B-8A862434FBF8}" type="slidenum">
              <a:rPr lang="ru-RU" altLang="ru-RU" smtClean="0"/>
              <a:pPr/>
              <a:t>24</a:t>
            </a:fld>
            <a:endParaRPr lang="ru-RU" altLang="ru-RU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5" name="Заметки 2"/>
          <p:cNvSpPr>
            <a:spLocks noGrp="1"/>
          </p:cNvSpPr>
          <p:nvPr>
            <p:ph type="body"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indent="539750">
              <a:defRPr/>
            </a:pPr>
            <a:r>
              <a:rPr lang="ru-RU" i="1" dirty="0" smtClean="0"/>
              <a:t>Несоответствия  ГОСТ 7.0.100 </a:t>
            </a:r>
          </a:p>
          <a:p>
            <a:pPr indent="539750">
              <a:defRPr/>
            </a:pPr>
            <a:r>
              <a:rPr lang="ru-RU" i="1" dirty="0" smtClean="0"/>
              <a:t>п. 5.8.6.5. Для патентных ресурсов в качестве </a:t>
            </a:r>
            <a:r>
              <a:rPr lang="ru-RU" b="1" i="1" dirty="0" smtClean="0"/>
              <a:t>первых примечаний </a:t>
            </a:r>
            <a:r>
              <a:rPr lang="ru-RU" i="1" dirty="0" smtClean="0"/>
              <a:t>приводят сведения, связанные с особенностями данного ресурса, если они не приведены в предыдущих областях описания.  </a:t>
            </a:r>
            <a:r>
              <a:rPr lang="ru-RU" b="1" i="1" dirty="0" smtClean="0"/>
              <a:t>Для  патентных документов – о номере заявки и публикации сведений о патенте</a:t>
            </a:r>
          </a:p>
          <a:p>
            <a:pPr indent="539750">
              <a:defRPr/>
            </a:pPr>
            <a:r>
              <a:rPr lang="ru-RU" i="1" dirty="0" smtClean="0"/>
              <a:t>Т.е . описание , как в ГОСТ 7.1-2003</a:t>
            </a:r>
          </a:p>
          <a:p>
            <a:pPr indent="539750">
              <a:defRPr/>
            </a:pPr>
            <a:r>
              <a:rPr lang="ru-RU" b="1" i="1" dirty="0" smtClean="0"/>
              <a:t>– № 2000131736/09 ; </a:t>
            </a:r>
            <a:r>
              <a:rPr lang="ru-RU" b="1" i="1" dirty="0" err="1" smtClean="0"/>
              <a:t>заявл</a:t>
            </a:r>
            <a:r>
              <a:rPr lang="ru-RU" b="1" i="1" dirty="0" smtClean="0"/>
              <a:t>. 18.12.00 ; </a:t>
            </a:r>
            <a:r>
              <a:rPr lang="ru-RU" b="1" i="1" dirty="0" err="1" smtClean="0"/>
              <a:t>опубл</a:t>
            </a:r>
            <a:r>
              <a:rPr lang="ru-RU" b="1" i="1" dirty="0" smtClean="0"/>
              <a:t>. 20.08.02, </a:t>
            </a:r>
            <a:r>
              <a:rPr lang="ru-RU" b="1" i="1" dirty="0" err="1" smtClean="0"/>
              <a:t>Бюл</a:t>
            </a:r>
            <a:r>
              <a:rPr lang="ru-RU" b="1" i="1" dirty="0" smtClean="0"/>
              <a:t>. № 23 (II ч.)</a:t>
            </a:r>
          </a:p>
          <a:p>
            <a:pPr indent="539750">
              <a:defRPr/>
            </a:pPr>
            <a:r>
              <a:rPr lang="ru-RU" b="1" i="1" dirty="0" smtClean="0"/>
              <a:t>Но в п. 5.8.6.</a:t>
            </a:r>
            <a:r>
              <a:rPr lang="ru-RU" i="1" dirty="0" smtClean="0"/>
              <a:t> Последовательность приведения </a:t>
            </a:r>
            <a:r>
              <a:rPr lang="ru-RU" b="1" i="1" dirty="0" smtClean="0"/>
              <a:t>примечаний</a:t>
            </a:r>
            <a:r>
              <a:rPr lang="ru-RU" i="1" dirty="0" smtClean="0"/>
              <a:t> соответствует последовательности областей и элементов описания, к которым примечания относятся (см. 5.1)</a:t>
            </a:r>
          </a:p>
          <a:p>
            <a:pPr indent="539750">
              <a:defRPr/>
            </a:pPr>
            <a:r>
              <a:rPr lang="ru-RU" b="1" i="1" dirty="0" smtClean="0"/>
              <a:t>пример в Приложении А приводятся примеры без использования Примечаний.</a:t>
            </a:r>
          </a:p>
          <a:p>
            <a:pPr indent="539750">
              <a:defRPr/>
            </a:pPr>
            <a:r>
              <a:rPr lang="ru-RU" b="1" i="1" dirty="0" smtClean="0"/>
              <a:t>В заголовок выводятся № патента, МПК, которая приводится без принятых пробелов.</a:t>
            </a:r>
          </a:p>
          <a:p>
            <a:pPr indent="539750">
              <a:defRPr/>
            </a:pPr>
            <a:r>
              <a:rPr lang="ru-RU" b="1" dirty="0" smtClean="0"/>
              <a:t>Патент № 2638963 Российская Федерация, МПК C08L 95/00 (2006.01), C04B 26/26 (2006.01).</a:t>
            </a:r>
            <a:r>
              <a:rPr lang="ru-RU" dirty="0" smtClean="0"/>
              <a:t> Концентрированное </a:t>
            </a:r>
            <a:r>
              <a:rPr lang="ru-RU" dirty="0" err="1" smtClean="0"/>
              <a:t>полимербитумное</a:t>
            </a:r>
            <a:r>
              <a:rPr lang="ru-RU" dirty="0" smtClean="0"/>
              <a:t> вяжущее для «сухого» ввода и способ его получения : </a:t>
            </a:r>
            <a:r>
              <a:rPr lang="ru-RU" u="sng" dirty="0" smtClean="0">
                <a:solidFill>
                  <a:srgbClr val="FF0000"/>
                </a:solidFill>
              </a:rPr>
              <a:t>№ 2017101011 : </a:t>
            </a:r>
            <a:r>
              <a:rPr lang="ru-RU" u="sng" dirty="0" err="1" smtClean="0">
                <a:solidFill>
                  <a:srgbClr val="FF0000"/>
                </a:solidFill>
              </a:rPr>
              <a:t>заявл</a:t>
            </a:r>
            <a:r>
              <a:rPr lang="ru-RU" u="sng" dirty="0" smtClean="0">
                <a:solidFill>
                  <a:srgbClr val="FF0000"/>
                </a:solidFill>
              </a:rPr>
              <a:t>. 12.01.2017 : </a:t>
            </a:r>
            <a:r>
              <a:rPr lang="ru-RU" u="sng" dirty="0" err="1" smtClean="0">
                <a:solidFill>
                  <a:srgbClr val="FF0000"/>
                </a:solidFill>
              </a:rPr>
              <a:t>опубл</a:t>
            </a:r>
            <a:r>
              <a:rPr lang="ru-RU" u="sng" dirty="0" smtClean="0">
                <a:solidFill>
                  <a:srgbClr val="FF0000"/>
                </a:solidFill>
              </a:rPr>
              <a:t>. 19.12.2017 </a:t>
            </a:r>
            <a:r>
              <a:rPr lang="ru-RU" dirty="0" smtClean="0"/>
              <a:t>/ Белкин С. Г., Дьяченко   А. У. – 7 с. : ил. – Текст : непосредственный.</a:t>
            </a:r>
          </a:p>
          <a:p>
            <a:pPr indent="539750">
              <a:defRPr/>
            </a:pPr>
            <a:r>
              <a:rPr lang="ru-RU" b="1" dirty="0" smtClean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Вывод: Обозначение стандартов, патентов и других ресурсов в сведениях, относящихся к заглавию, не приводят, если эти обозначения указаны в заголовке записи.</a:t>
            </a:r>
            <a:endParaRPr lang="ru-RU" b="1" dirty="0" smtClean="0">
              <a:latin typeface="Arial" pitchFamily="34" charset="0"/>
              <a:cs typeface="Arial" pitchFamily="34" charset="0"/>
            </a:endParaRPr>
          </a:p>
          <a:p>
            <a:pPr indent="539750">
              <a:defRPr/>
            </a:pPr>
            <a:endParaRPr lang="ru-RU" dirty="0" smtClean="0"/>
          </a:p>
          <a:p>
            <a:pPr indent="539750">
              <a:defRPr/>
            </a:pPr>
            <a:endParaRPr lang="ru-RU" b="1" i="1" dirty="0" smtClean="0"/>
          </a:p>
          <a:p>
            <a:pPr indent="539750">
              <a:defRPr/>
            </a:pPr>
            <a:endParaRPr lang="ru-RU" b="1" i="1" dirty="0" smtClean="0"/>
          </a:p>
          <a:p>
            <a:pPr indent="539750">
              <a:defRPr/>
            </a:pPr>
            <a:endParaRPr lang="ru-RU" b="1" i="1" dirty="0" smtClean="0"/>
          </a:p>
          <a:p>
            <a:pPr indent="539750">
              <a:defRPr/>
            </a:pPr>
            <a:endParaRPr lang="ru-RU" b="1" i="1" dirty="0" smtClean="0"/>
          </a:p>
          <a:p>
            <a:pPr>
              <a:defRPr/>
            </a:pPr>
            <a:endParaRPr lang="ru-RU" altLang="ru-RU" dirty="0" smtClean="0"/>
          </a:p>
        </p:txBody>
      </p:sp>
      <p:sp>
        <p:nvSpPr>
          <p:cNvPr id="7475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DEE2F12-64BB-4803-9DA4-27C093AA23DE}" type="slidenum">
              <a:rPr lang="ru-RU" altLang="ru-RU" smtClean="0"/>
              <a:pPr/>
              <a:t>25</a:t>
            </a:fld>
            <a:endParaRPr lang="ru-RU" altLang="ru-RU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373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sp>
        <p:nvSpPr>
          <p:cNvPr id="7373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602D875-6406-41B4-AB4B-8A862434FBF8}" type="slidenum">
              <a:rPr lang="ru-RU" altLang="ru-RU" smtClean="0"/>
              <a:pPr/>
              <a:t>26</a:t>
            </a:fld>
            <a:endParaRPr lang="ru-RU" altLang="ru-RU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373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sp>
        <p:nvSpPr>
          <p:cNvPr id="7373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602D875-6406-41B4-AB4B-8A862434FBF8}" type="slidenum">
              <a:rPr lang="ru-RU" altLang="ru-RU" smtClean="0"/>
              <a:pPr/>
              <a:t>27</a:t>
            </a:fld>
            <a:endParaRPr lang="ru-RU" altLang="ru-RU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373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sp>
        <p:nvSpPr>
          <p:cNvPr id="7373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602D875-6406-41B4-AB4B-8A862434FBF8}" type="slidenum">
              <a:rPr lang="ru-RU" altLang="ru-RU" smtClean="0"/>
              <a:pPr/>
              <a:t>28</a:t>
            </a:fld>
            <a:endParaRPr lang="ru-RU" altLang="ru-RU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79" name="Заметки 2"/>
          <p:cNvSpPr>
            <a:spLocks noGrp="1"/>
          </p:cNvSpPr>
          <p:nvPr>
            <p:ph type="body"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8600" indent="-228600">
              <a:buFontTx/>
              <a:buAutoNum type="arabicPeriod"/>
              <a:defRPr/>
            </a:pPr>
            <a:r>
              <a:rPr lang="ru-RU" dirty="0" smtClean="0"/>
              <a:t>Вначале приводится номер </a:t>
            </a:r>
            <a:r>
              <a:rPr lang="ru-RU" u="sng" dirty="0" smtClean="0">
                <a:solidFill>
                  <a:srgbClr val="FF0000"/>
                </a:solidFill>
              </a:rPr>
              <a:t>специальности</a:t>
            </a:r>
            <a:r>
              <a:rPr lang="ru-RU" dirty="0" smtClean="0"/>
              <a:t> 09.00.11 и название </a:t>
            </a:r>
            <a:r>
              <a:rPr lang="ru-RU" u="sng" dirty="0" smtClean="0">
                <a:solidFill>
                  <a:srgbClr val="FF0000"/>
                </a:solidFill>
              </a:rPr>
              <a:t>специальности</a:t>
            </a:r>
            <a:r>
              <a:rPr lang="ru-RU" dirty="0" smtClean="0"/>
              <a:t>  </a:t>
            </a:r>
            <a:r>
              <a:rPr lang="ru-RU" u="sng" dirty="0" smtClean="0">
                <a:solidFill>
                  <a:srgbClr val="FF0000"/>
                </a:solidFill>
              </a:rPr>
              <a:t>«Социальная философия» </a:t>
            </a:r>
            <a:r>
              <a:rPr lang="ru-RU" dirty="0" smtClean="0"/>
              <a:t>: </a:t>
            </a:r>
          </a:p>
          <a:p>
            <a:pPr marL="228600" indent="-228600">
              <a:buFontTx/>
              <a:buAutoNum type="arabicPeriod"/>
              <a:defRPr/>
            </a:pPr>
            <a:r>
              <a:rPr lang="ru-RU" dirty="0" smtClean="0"/>
              <a:t>МР - Можно сократить  </a:t>
            </a:r>
            <a:r>
              <a:rPr lang="ru-RU" u="sng" dirty="0" smtClean="0">
                <a:solidFill>
                  <a:srgbClr val="FF0000"/>
                </a:solidFill>
              </a:rPr>
              <a:t>диссертация на соискание ученой степени кандидата философских </a:t>
            </a:r>
            <a:r>
              <a:rPr lang="ru-RU" dirty="0" smtClean="0">
                <a:solidFill>
                  <a:srgbClr val="FF0000"/>
                </a:solidFill>
              </a:rPr>
              <a:t>наук </a:t>
            </a:r>
          </a:p>
          <a:p>
            <a:pPr marL="228600" indent="-228600">
              <a:buFontTx/>
              <a:buAutoNum type="arabicPeriod"/>
              <a:defRPr/>
            </a:pPr>
            <a:r>
              <a:rPr lang="ru-RU" dirty="0" smtClean="0"/>
              <a:t>Ответственность без изменений / Леонтьев Глеб Дмитриевич  ;</a:t>
            </a:r>
          </a:p>
          <a:p>
            <a:pPr marL="228600" indent="-228600">
              <a:buFontTx/>
              <a:buAutoNum type="arabicPeriod"/>
              <a:defRPr/>
            </a:pPr>
            <a:r>
              <a:rPr lang="ru-RU" dirty="0" smtClean="0"/>
              <a:t>МР- сократить  </a:t>
            </a:r>
            <a:r>
              <a:rPr lang="ru-RU" u="sng" dirty="0" smtClean="0">
                <a:solidFill>
                  <a:srgbClr val="FF0000"/>
                </a:solidFill>
              </a:rPr>
              <a:t>Уральский федеральный университет имени </a:t>
            </a:r>
            <a:r>
              <a:rPr lang="ru-RU" dirty="0" smtClean="0">
                <a:solidFill>
                  <a:srgbClr val="FF0000"/>
                </a:solidFill>
              </a:rPr>
              <a:t>первого Президента России Б. Н. Ельцина</a:t>
            </a:r>
            <a:r>
              <a:rPr lang="ru-RU" dirty="0" smtClean="0"/>
              <a:t>. – Казань, 2019. – 174 с. – </a:t>
            </a:r>
          </a:p>
          <a:p>
            <a:pPr marL="228600" indent="-228600">
              <a:buFontTx/>
              <a:buAutoNum type="arabicPeriod"/>
              <a:defRPr/>
            </a:pPr>
            <a:r>
              <a:rPr lang="ru-RU" dirty="0" smtClean="0">
                <a:solidFill>
                  <a:srgbClr val="FF0000"/>
                </a:solidFill>
              </a:rPr>
              <a:t>Область Примечания </a:t>
            </a:r>
            <a:r>
              <a:rPr lang="ru-RU" i="1" dirty="0" smtClean="0">
                <a:solidFill>
                  <a:srgbClr val="FF0000"/>
                </a:solidFill>
              </a:rPr>
              <a:t>факультативный элемент </a:t>
            </a:r>
            <a:r>
              <a:rPr lang="ru-RU" dirty="0" smtClean="0">
                <a:solidFill>
                  <a:srgbClr val="FF0000"/>
                </a:solidFill>
              </a:rPr>
              <a:t>- Место защиты: Казан. (</a:t>
            </a:r>
            <a:r>
              <a:rPr lang="ru-RU" dirty="0" err="1" smtClean="0">
                <a:solidFill>
                  <a:srgbClr val="FF0000"/>
                </a:solidFill>
              </a:rPr>
              <a:t>Приволж</a:t>
            </a:r>
            <a:r>
              <a:rPr lang="ru-RU" dirty="0" smtClean="0">
                <a:solidFill>
                  <a:srgbClr val="FF0000"/>
                </a:solidFill>
              </a:rPr>
              <a:t>.) </a:t>
            </a:r>
            <a:r>
              <a:rPr lang="ru-RU" dirty="0" err="1" smtClean="0">
                <a:solidFill>
                  <a:srgbClr val="FF0000"/>
                </a:solidFill>
              </a:rPr>
              <a:t>федер</a:t>
            </a:r>
            <a:r>
              <a:rPr lang="ru-RU" dirty="0" smtClean="0">
                <a:solidFill>
                  <a:srgbClr val="FF0000"/>
                </a:solidFill>
              </a:rPr>
              <a:t>. ун-т. – </a:t>
            </a:r>
          </a:p>
          <a:p>
            <a:pPr marL="228600" indent="-228600">
              <a:buFontTx/>
              <a:buAutoNum type="arabicPeriod"/>
              <a:defRPr/>
            </a:pPr>
            <a:r>
              <a:rPr lang="ru-RU" dirty="0" smtClean="0">
                <a:solidFill>
                  <a:srgbClr val="FF0000"/>
                </a:solidFill>
              </a:rPr>
              <a:t>Область вида и содержания (условно-обязательный элемент) МР можно не приводить Текст : непосредственный</a:t>
            </a:r>
            <a:r>
              <a:rPr lang="ru-RU" dirty="0" smtClean="0"/>
              <a:t>.</a:t>
            </a:r>
          </a:p>
          <a:p>
            <a:pPr>
              <a:defRPr/>
            </a:pPr>
            <a:endParaRPr lang="ru-RU" altLang="ru-RU" dirty="0" smtClean="0"/>
          </a:p>
        </p:txBody>
      </p:sp>
      <p:sp>
        <p:nvSpPr>
          <p:cNvPr id="7578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C9A0C34-5FC2-43A9-8122-B8C367A72A98}" type="slidenum">
              <a:rPr lang="ru-RU" altLang="ru-RU" smtClean="0"/>
              <a:pPr/>
              <a:t>29</a:t>
            </a:fld>
            <a:endParaRPr lang="ru-RU" alt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ru-RU" dirty="0" smtClean="0">
                <a:latin typeface="Arial" charset="0"/>
                <a:cs typeface="Arial" charset="0"/>
              </a:rPr>
              <a:t>4.4.1 </a:t>
            </a:r>
            <a:r>
              <a:rPr lang="ru-RU" b="1" dirty="0" smtClean="0">
                <a:latin typeface="Arial" charset="0"/>
                <a:cs typeface="Arial" charset="0"/>
              </a:rPr>
              <a:t>Обязательными элементами </a:t>
            </a:r>
            <a:r>
              <a:rPr lang="ru-RU" dirty="0" smtClean="0">
                <a:latin typeface="Arial" charset="0"/>
                <a:cs typeface="Arial" charset="0"/>
              </a:rPr>
              <a:t>являются библиографические сведения, обеспечивающие идентификацию ресурса и приводимые в любом описании. </a:t>
            </a:r>
          </a:p>
          <a:p>
            <a:r>
              <a:rPr lang="ru-RU" dirty="0" smtClean="0">
                <a:latin typeface="Arial" charset="0"/>
                <a:cs typeface="Arial" charset="0"/>
              </a:rPr>
              <a:t>Если обязательный элемент является общим для описаний, из которых состоит библиографический ресурс, и вынесен в заглавие библиографического ресурса или его части, то его можно не повторять в каждом описании (например, имя автора в указателе трудов одного автора, имя издателя в издательском каталоге, дату издания в хронологическом списке работ и т. п.).</a:t>
            </a:r>
          </a:p>
          <a:p>
            <a:r>
              <a:rPr lang="ru-RU" dirty="0" smtClean="0">
                <a:latin typeface="Arial" charset="0"/>
                <a:cs typeface="Arial" charset="0"/>
              </a:rPr>
              <a:t>4.4.2 </a:t>
            </a:r>
            <a:r>
              <a:rPr lang="ru-RU" b="1" dirty="0" smtClean="0">
                <a:latin typeface="Arial" charset="0"/>
                <a:cs typeface="Arial" charset="0"/>
              </a:rPr>
              <a:t>Условно-обязательными элементами </a:t>
            </a:r>
            <a:r>
              <a:rPr lang="ru-RU" dirty="0" smtClean="0">
                <a:latin typeface="Arial" charset="0"/>
                <a:cs typeface="Arial" charset="0"/>
              </a:rPr>
              <a:t>являются библиографические сведения, необходимые для идентификации ресурса в отдельных случаях: если для этой цели недостаточно обязательных элементов, а также если приведение условно-обязательных элементов диктуется задачами конкретного информационного массива. </a:t>
            </a:r>
            <a:r>
              <a:rPr lang="ru-RU" b="1" i="1" dirty="0" smtClean="0">
                <a:latin typeface="Arial" charset="0"/>
                <a:cs typeface="Arial" charset="0"/>
              </a:rPr>
              <a:t>Использование условно-обязательных элементов определяет </a:t>
            </a:r>
            <a:r>
              <a:rPr lang="ru-RU" b="1" i="1" dirty="0" err="1" smtClean="0">
                <a:latin typeface="Arial" charset="0"/>
                <a:cs typeface="Arial" charset="0"/>
              </a:rPr>
              <a:t>библиографирующая</a:t>
            </a:r>
            <a:r>
              <a:rPr lang="ru-RU" b="1" i="1" dirty="0" smtClean="0">
                <a:latin typeface="Arial" charset="0"/>
                <a:cs typeface="Arial" charset="0"/>
              </a:rPr>
              <a:t> организация</a:t>
            </a:r>
            <a:r>
              <a:rPr lang="ru-RU" dirty="0" smtClean="0">
                <a:latin typeface="Arial" charset="0"/>
                <a:cs typeface="Arial" charset="0"/>
              </a:rPr>
              <a:t>.</a:t>
            </a:r>
          </a:p>
          <a:p>
            <a:r>
              <a:rPr lang="ru-RU" dirty="0" smtClean="0">
                <a:latin typeface="Arial" charset="0"/>
                <a:cs typeface="Arial" charset="0"/>
              </a:rPr>
              <a:t>4.4.3 </a:t>
            </a:r>
            <a:r>
              <a:rPr lang="ru-RU" b="1" dirty="0" smtClean="0">
                <a:latin typeface="Arial" charset="0"/>
                <a:cs typeface="Arial" charset="0"/>
              </a:rPr>
              <a:t>Факультативными элементами </a:t>
            </a:r>
            <a:r>
              <a:rPr lang="ru-RU" dirty="0" smtClean="0">
                <a:latin typeface="Arial" charset="0"/>
                <a:cs typeface="Arial" charset="0"/>
              </a:rPr>
              <a:t>являются библиографические сведения, обеспечивающие дополнительную библиографическую характеристику ресурса. </a:t>
            </a:r>
          </a:p>
          <a:p>
            <a:r>
              <a:rPr lang="ru-RU" b="1" i="1" dirty="0" smtClean="0">
                <a:latin typeface="Arial" charset="0"/>
                <a:cs typeface="Arial" charset="0"/>
              </a:rPr>
              <a:t>Набор факультативных элементов определяет </a:t>
            </a:r>
            <a:r>
              <a:rPr lang="ru-RU" b="1" i="1" dirty="0" err="1" smtClean="0">
                <a:latin typeface="Arial" charset="0"/>
                <a:cs typeface="Arial" charset="0"/>
              </a:rPr>
              <a:t>библиографирующая</a:t>
            </a:r>
            <a:r>
              <a:rPr lang="ru-RU" b="1" i="1" dirty="0" smtClean="0">
                <a:latin typeface="Arial" charset="0"/>
                <a:cs typeface="Arial" charset="0"/>
              </a:rPr>
              <a:t> организация</a:t>
            </a:r>
            <a:r>
              <a:rPr lang="ru-RU" dirty="0" smtClean="0">
                <a:latin typeface="Arial" charset="0"/>
                <a:cs typeface="Arial" charset="0"/>
              </a:rPr>
              <a:t>. Для конкретного информационного массива он должен быть постоянным. </a:t>
            </a:r>
          </a:p>
          <a:p>
            <a:endParaRPr lang="ru-RU" altLang="ru-RU" dirty="0" smtClean="0">
              <a:latin typeface="Arial" charset="0"/>
              <a:cs typeface="Arial" charset="0"/>
            </a:endParaRPr>
          </a:p>
        </p:txBody>
      </p:sp>
      <p:sp>
        <p:nvSpPr>
          <p:cNvPr id="5120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8636988-5471-4B57-8D6E-5132C748318D}" type="slidenum">
              <a:rPr lang="ru-RU" altLang="ru-RU" smtClean="0"/>
              <a:pPr/>
              <a:t>3</a:t>
            </a:fld>
            <a:endParaRPr lang="ru-RU" altLang="ru-RU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79" name="Заметки 2"/>
          <p:cNvSpPr>
            <a:spLocks noGrp="1"/>
          </p:cNvSpPr>
          <p:nvPr>
            <p:ph type="body"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8600" indent="-228600">
              <a:buFontTx/>
              <a:buAutoNum type="arabicPeriod"/>
              <a:defRPr/>
            </a:pPr>
            <a:r>
              <a:rPr lang="ru-RU" dirty="0" smtClean="0"/>
              <a:t>Вначале приводится номер </a:t>
            </a:r>
            <a:r>
              <a:rPr lang="ru-RU" u="sng" dirty="0" smtClean="0">
                <a:solidFill>
                  <a:srgbClr val="FF0000"/>
                </a:solidFill>
              </a:rPr>
              <a:t>специальности</a:t>
            </a:r>
            <a:r>
              <a:rPr lang="ru-RU" dirty="0" smtClean="0"/>
              <a:t> 09.00.11 и название </a:t>
            </a:r>
            <a:r>
              <a:rPr lang="ru-RU" u="sng" dirty="0" smtClean="0">
                <a:solidFill>
                  <a:srgbClr val="FF0000"/>
                </a:solidFill>
              </a:rPr>
              <a:t>специальности</a:t>
            </a:r>
            <a:r>
              <a:rPr lang="ru-RU" dirty="0" smtClean="0"/>
              <a:t>  </a:t>
            </a:r>
            <a:r>
              <a:rPr lang="ru-RU" u="sng" dirty="0" smtClean="0">
                <a:solidFill>
                  <a:srgbClr val="FF0000"/>
                </a:solidFill>
              </a:rPr>
              <a:t>«Социальная философия» </a:t>
            </a:r>
            <a:r>
              <a:rPr lang="ru-RU" dirty="0" smtClean="0"/>
              <a:t>: </a:t>
            </a:r>
          </a:p>
          <a:p>
            <a:pPr marL="228600" indent="-228600">
              <a:buFontTx/>
              <a:buAutoNum type="arabicPeriod"/>
              <a:defRPr/>
            </a:pPr>
            <a:r>
              <a:rPr lang="ru-RU" dirty="0" smtClean="0"/>
              <a:t>МР - Можно сократить  </a:t>
            </a:r>
            <a:r>
              <a:rPr lang="ru-RU" u="sng" dirty="0" smtClean="0">
                <a:solidFill>
                  <a:srgbClr val="FF0000"/>
                </a:solidFill>
              </a:rPr>
              <a:t>диссертация на соискание ученой степени кандидата философских </a:t>
            </a:r>
            <a:r>
              <a:rPr lang="ru-RU" dirty="0" smtClean="0">
                <a:solidFill>
                  <a:srgbClr val="FF0000"/>
                </a:solidFill>
              </a:rPr>
              <a:t>наук </a:t>
            </a:r>
          </a:p>
          <a:p>
            <a:pPr marL="228600" indent="-228600">
              <a:buFontTx/>
              <a:buAutoNum type="arabicPeriod"/>
              <a:defRPr/>
            </a:pPr>
            <a:r>
              <a:rPr lang="ru-RU" dirty="0" smtClean="0"/>
              <a:t>Ответственность без изменений / Леонтьев Глеб Дмитриевич  ;</a:t>
            </a:r>
          </a:p>
          <a:p>
            <a:pPr marL="228600" indent="-228600">
              <a:buFontTx/>
              <a:buAutoNum type="arabicPeriod"/>
              <a:defRPr/>
            </a:pPr>
            <a:r>
              <a:rPr lang="ru-RU" dirty="0" smtClean="0"/>
              <a:t>МР- сократить  </a:t>
            </a:r>
            <a:r>
              <a:rPr lang="ru-RU" u="sng" dirty="0" smtClean="0">
                <a:solidFill>
                  <a:srgbClr val="FF0000"/>
                </a:solidFill>
              </a:rPr>
              <a:t>Уральский федеральный университет имени </a:t>
            </a:r>
            <a:r>
              <a:rPr lang="ru-RU" dirty="0" smtClean="0">
                <a:solidFill>
                  <a:srgbClr val="FF0000"/>
                </a:solidFill>
              </a:rPr>
              <a:t>первого Президента России Б. Н. Ельцина</a:t>
            </a:r>
            <a:r>
              <a:rPr lang="ru-RU" dirty="0" smtClean="0"/>
              <a:t>. – Казань, 2019. – 174 с. – </a:t>
            </a:r>
          </a:p>
          <a:p>
            <a:pPr marL="228600" indent="-228600">
              <a:buFontTx/>
              <a:buAutoNum type="arabicPeriod"/>
              <a:defRPr/>
            </a:pPr>
            <a:r>
              <a:rPr lang="ru-RU" dirty="0" smtClean="0">
                <a:solidFill>
                  <a:srgbClr val="FF0000"/>
                </a:solidFill>
              </a:rPr>
              <a:t>Область Примечания </a:t>
            </a:r>
            <a:r>
              <a:rPr lang="ru-RU" i="1" dirty="0" smtClean="0">
                <a:solidFill>
                  <a:srgbClr val="FF0000"/>
                </a:solidFill>
              </a:rPr>
              <a:t>факультативный элемент </a:t>
            </a:r>
            <a:r>
              <a:rPr lang="ru-RU" dirty="0" smtClean="0">
                <a:solidFill>
                  <a:srgbClr val="FF0000"/>
                </a:solidFill>
              </a:rPr>
              <a:t>- Место защиты: Казан. (</a:t>
            </a:r>
            <a:r>
              <a:rPr lang="ru-RU" dirty="0" err="1" smtClean="0">
                <a:solidFill>
                  <a:srgbClr val="FF0000"/>
                </a:solidFill>
              </a:rPr>
              <a:t>Приволж</a:t>
            </a:r>
            <a:r>
              <a:rPr lang="ru-RU" dirty="0" smtClean="0">
                <a:solidFill>
                  <a:srgbClr val="FF0000"/>
                </a:solidFill>
              </a:rPr>
              <a:t>.) </a:t>
            </a:r>
            <a:r>
              <a:rPr lang="ru-RU" dirty="0" err="1" smtClean="0">
                <a:solidFill>
                  <a:srgbClr val="FF0000"/>
                </a:solidFill>
              </a:rPr>
              <a:t>федер</a:t>
            </a:r>
            <a:r>
              <a:rPr lang="ru-RU" dirty="0" smtClean="0">
                <a:solidFill>
                  <a:srgbClr val="FF0000"/>
                </a:solidFill>
              </a:rPr>
              <a:t>. ун-т. – </a:t>
            </a:r>
          </a:p>
          <a:p>
            <a:pPr marL="228600" indent="-228600">
              <a:buFontTx/>
              <a:buAutoNum type="arabicPeriod"/>
              <a:defRPr/>
            </a:pPr>
            <a:r>
              <a:rPr lang="ru-RU" dirty="0" smtClean="0">
                <a:solidFill>
                  <a:srgbClr val="FF0000"/>
                </a:solidFill>
              </a:rPr>
              <a:t>Область вида и содержания (условно-обязательный элемент) МР можно не приводить Текст : непосредственный</a:t>
            </a:r>
            <a:r>
              <a:rPr lang="ru-RU" dirty="0" smtClean="0"/>
              <a:t>.</a:t>
            </a:r>
          </a:p>
          <a:p>
            <a:pPr>
              <a:defRPr/>
            </a:pPr>
            <a:endParaRPr lang="ru-RU" altLang="ru-RU" dirty="0" smtClean="0"/>
          </a:p>
        </p:txBody>
      </p:sp>
      <p:sp>
        <p:nvSpPr>
          <p:cNvPr id="7578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C9A0C34-5FC2-43A9-8122-B8C367A72A98}" type="slidenum">
              <a:rPr lang="ru-RU" altLang="ru-RU" smtClean="0"/>
              <a:pPr/>
              <a:t>30</a:t>
            </a:fld>
            <a:endParaRPr lang="ru-RU" altLang="ru-RU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397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ru-RU" smtClean="0"/>
              <a:t>5.8.1 Область примечания содержит дополнительную информацию о ресурсе, которая не приведена в других областях описания. </a:t>
            </a:r>
          </a:p>
          <a:p>
            <a:r>
              <a:rPr lang="ru-RU" smtClean="0"/>
              <a:t>5.8.2 </a:t>
            </a:r>
            <a:r>
              <a:rPr lang="ru-RU" i="1" smtClean="0"/>
              <a:t>Сведения</a:t>
            </a:r>
            <a:r>
              <a:rPr lang="ru-RU" smtClean="0"/>
              <a:t> для области </a:t>
            </a:r>
            <a:r>
              <a:rPr lang="ru-RU" i="1" smtClean="0"/>
              <a:t>могут быть заимствованы из любого источника информации</a:t>
            </a:r>
            <a:r>
              <a:rPr lang="ru-RU" smtClean="0"/>
              <a:t> (ресурса в целом, источников вне ресурса) или сформулированы на </a:t>
            </a:r>
            <a:r>
              <a:rPr lang="ru-RU" i="1" smtClean="0"/>
              <a:t>основе анализа объекта описания</a:t>
            </a:r>
            <a:r>
              <a:rPr lang="ru-RU" smtClean="0"/>
              <a:t>. </a:t>
            </a:r>
          </a:p>
          <a:p>
            <a:r>
              <a:rPr lang="ru-RU" smtClean="0"/>
              <a:t>5.8.3 </a:t>
            </a:r>
            <a:r>
              <a:rPr lang="ru-RU" b="1" smtClean="0"/>
              <a:t>Примечание – факультативный элемент</a:t>
            </a:r>
            <a:r>
              <a:rPr lang="ru-RU" smtClean="0"/>
              <a:t>, однако при составлении описания некоторых видов ресурсов отдельные примечания являются обязательными или условно-обязательными. </a:t>
            </a:r>
          </a:p>
          <a:p>
            <a:r>
              <a:rPr lang="ru-RU" smtClean="0"/>
              <a:t>Для электронных локальных ресурсов обязательным является примечание об источнике основного заглавия,</a:t>
            </a:r>
            <a:r>
              <a:rPr lang="ru-RU" b="1" smtClean="0"/>
              <a:t> </a:t>
            </a:r>
            <a:r>
              <a:rPr lang="ru-RU" smtClean="0"/>
              <a:t>условно-обязательным – примечание о системных требованиях.</a:t>
            </a:r>
          </a:p>
          <a:p>
            <a:endParaRPr lang="ru-RU" altLang="ru-RU" smtClean="0"/>
          </a:p>
        </p:txBody>
      </p:sp>
      <p:sp>
        <p:nvSpPr>
          <p:cNvPr id="8397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3A34A36-671B-489A-8DFA-A3C6E23CAEBF}" type="slidenum">
              <a:rPr lang="ru-RU" altLang="ru-RU" smtClean="0"/>
              <a:pPr/>
              <a:t>31</a:t>
            </a:fld>
            <a:endParaRPr lang="ru-RU" altLang="ru-RU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ru-RU" smtClean="0"/>
              <a:t>Для </a:t>
            </a:r>
            <a:r>
              <a:rPr lang="ru-RU" b="1" smtClean="0"/>
              <a:t>электронных ресурсов сетевого распространения обязательным является примечание об электронном адресе ресурса в сети Интернет и дате обращения</a:t>
            </a:r>
            <a:r>
              <a:rPr lang="ru-RU" smtClean="0"/>
              <a:t>, </a:t>
            </a:r>
            <a:r>
              <a:rPr lang="ru-RU" i="1" smtClean="0"/>
              <a:t>условно-обязательным – примечание о режиме доступа</a:t>
            </a:r>
            <a:r>
              <a:rPr lang="ru-RU" smtClean="0"/>
              <a:t>.</a:t>
            </a:r>
          </a:p>
          <a:p>
            <a:r>
              <a:rPr lang="ru-RU" smtClean="0"/>
              <a:t>5.8.4 Каждому примечанию предшествует предписанный знак «точка и тире», либо примечание начинают с новой строки. Вводные слова отделяют от основного содержания примечания знаком «двоеточие» с последующим пробелом; перед двоеточием пробел не оставляют.</a:t>
            </a:r>
          </a:p>
          <a:p>
            <a:endParaRPr lang="ru-RU" altLang="ru-RU" smtClean="0"/>
          </a:p>
        </p:txBody>
      </p:sp>
      <p:sp>
        <p:nvSpPr>
          <p:cNvPr id="8499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816F53D-4CF5-405D-8066-FD3DC1DE5B77}" type="slidenum">
              <a:rPr lang="ru-RU" altLang="ru-RU" smtClean="0"/>
              <a:pPr/>
              <a:t>32</a:t>
            </a:fld>
            <a:endParaRPr lang="ru-RU" altLang="ru-RU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601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sp>
        <p:nvSpPr>
          <p:cNvPr id="8602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51CCEE5-22CF-4218-ACA7-F75787C03E06}" type="slidenum">
              <a:rPr lang="ru-RU" altLang="ru-RU" smtClean="0"/>
              <a:pPr/>
              <a:t>33</a:t>
            </a:fld>
            <a:endParaRPr lang="ru-RU" altLang="ru-RU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sp>
        <p:nvSpPr>
          <p:cNvPr id="870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6538191-A1A1-4487-8DD3-43FE8E93D0CC}" type="slidenum">
              <a:rPr lang="ru-RU" altLang="ru-RU" smtClean="0"/>
              <a:pPr/>
              <a:t>34</a:t>
            </a:fld>
            <a:endParaRPr lang="ru-RU" altLang="ru-RU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806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sp>
        <p:nvSpPr>
          <p:cNvPr id="8806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15AB0F3-7CAA-4EBC-B757-7C641B6ECE39}" type="slidenum">
              <a:rPr lang="ru-RU" altLang="ru-RU" smtClean="0"/>
              <a:pPr/>
              <a:t>35</a:t>
            </a:fld>
            <a:endParaRPr lang="ru-RU" altLang="ru-RU" smtClean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sp>
        <p:nvSpPr>
          <p:cNvPr id="9011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136575C-C724-468D-8284-97CB7E82A9CE}" type="slidenum">
              <a:rPr lang="ru-RU" altLang="ru-RU" smtClean="0"/>
              <a:pPr/>
              <a:t>36</a:t>
            </a:fld>
            <a:endParaRPr lang="ru-RU" altLang="ru-RU" smtClean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963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ru-RU" b="1" u="sng" smtClean="0">
                <a:solidFill>
                  <a:srgbClr val="FF0000"/>
                </a:solidFill>
                <a:latin typeface="Arial" charset="0"/>
                <a:cs typeface="Arial" charset="0"/>
              </a:rPr>
              <a:t>МР – </a:t>
            </a:r>
            <a:r>
              <a:rPr lang="ru-RU" b="1" u="sng" smtClean="0">
                <a:latin typeface="Arial" charset="0"/>
                <a:cs typeface="Arial" charset="0"/>
              </a:rPr>
              <a:t>сократить </a:t>
            </a:r>
            <a:r>
              <a:rPr lang="ru-RU" u="sng" smtClean="0">
                <a:solidFill>
                  <a:srgbClr val="FF0000"/>
                </a:solidFill>
                <a:latin typeface="Arial" charset="0"/>
                <a:cs typeface="Arial" charset="0"/>
              </a:rPr>
              <a:t>Учебное пособие для студентов вузов.</a:t>
            </a:r>
          </a:p>
          <a:p>
            <a:endParaRPr lang="ru-RU" u="sng" smtClean="0">
              <a:solidFill>
                <a:srgbClr val="FF0000"/>
              </a:solidFill>
              <a:latin typeface="Arial" charset="0"/>
              <a:cs typeface="Arial" charset="0"/>
            </a:endParaRPr>
          </a:p>
          <a:p>
            <a:r>
              <a:rPr lang="ru-RU" b="1" u="sng" smtClean="0">
                <a:solidFill>
                  <a:srgbClr val="FF0000"/>
                </a:solidFill>
                <a:latin typeface="Arial" charset="0"/>
                <a:cs typeface="Arial" charset="0"/>
              </a:rPr>
              <a:t>МР – </a:t>
            </a:r>
            <a:r>
              <a:rPr lang="ru-RU" b="1" u="sng" smtClean="0">
                <a:latin typeface="Arial" charset="0"/>
                <a:cs typeface="Arial" charset="0"/>
              </a:rPr>
              <a:t>сократить </a:t>
            </a:r>
            <a:r>
              <a:rPr lang="ru-RU" u="sng" smtClean="0">
                <a:solidFill>
                  <a:srgbClr val="FF0000"/>
                </a:solidFill>
                <a:latin typeface="Arial" charset="0"/>
                <a:cs typeface="Arial" charset="0"/>
              </a:rPr>
              <a:t> В 3 томах. Том 3, часть</a:t>
            </a:r>
            <a:r>
              <a:rPr lang="ru-RU" smtClean="0">
                <a:solidFill>
                  <a:srgbClr val="FF0000"/>
                </a:solidFill>
                <a:latin typeface="Arial" charset="0"/>
                <a:cs typeface="Arial" charset="0"/>
              </a:rPr>
              <a:t> </a:t>
            </a:r>
            <a:r>
              <a:rPr lang="ru-RU" smtClean="0">
                <a:latin typeface="Arial" charset="0"/>
                <a:cs typeface="Arial" charset="0"/>
              </a:rPr>
              <a:t>1</a:t>
            </a:r>
          </a:p>
          <a:p>
            <a:r>
              <a:rPr lang="ru-RU" u="sng" smtClean="0">
                <a:solidFill>
                  <a:srgbClr val="FF0000"/>
                </a:solidFill>
                <a:latin typeface="Arial" charset="0"/>
                <a:cs typeface="Arial" charset="0"/>
              </a:rPr>
              <a:t>Нижний Новгород</a:t>
            </a:r>
            <a:r>
              <a:rPr lang="ru-RU" smtClean="0">
                <a:solidFill>
                  <a:srgbClr val="FF0000"/>
                </a:solidFill>
                <a:latin typeface="Arial" charset="0"/>
                <a:cs typeface="Arial" charset="0"/>
              </a:rPr>
              <a:t> </a:t>
            </a:r>
            <a:r>
              <a:rPr lang="ru-RU" b="1" u="sng" smtClean="0">
                <a:solidFill>
                  <a:srgbClr val="FF0000"/>
                </a:solidFill>
                <a:latin typeface="Arial" charset="0"/>
                <a:cs typeface="Arial" charset="0"/>
              </a:rPr>
              <a:t>– не сокращается, </a:t>
            </a:r>
            <a:r>
              <a:rPr lang="ru-RU" b="1" u="sng" smtClean="0">
                <a:latin typeface="Arial" charset="0"/>
                <a:cs typeface="Arial" charset="0"/>
              </a:rPr>
              <a:t> </a:t>
            </a:r>
            <a:r>
              <a:rPr lang="ru-RU" smtClean="0">
                <a:latin typeface="Arial" charset="0"/>
                <a:cs typeface="Arial" charset="0"/>
              </a:rPr>
              <a:t>– </a:t>
            </a:r>
            <a:r>
              <a:rPr lang="ru-RU" u="sng" smtClean="0">
                <a:solidFill>
                  <a:srgbClr val="FF0000"/>
                </a:solidFill>
                <a:latin typeface="Arial" charset="0"/>
                <a:cs typeface="Arial" charset="0"/>
              </a:rPr>
              <a:t>Нижний Новгород</a:t>
            </a:r>
            <a:r>
              <a:rPr lang="ru-RU" smtClean="0">
                <a:solidFill>
                  <a:srgbClr val="FF0000"/>
                </a:solidFill>
                <a:latin typeface="Arial" charset="0"/>
                <a:cs typeface="Arial" charset="0"/>
              </a:rPr>
              <a:t>  по гост 7.0.12-2011 только для ссылок (ГОСТ 7.1-2003 введен  01.07.2004)</a:t>
            </a:r>
            <a:endParaRPr lang="ru-RU" altLang="ru-RU" smtClean="0">
              <a:latin typeface="Arial" charset="0"/>
              <a:cs typeface="Arial" charset="0"/>
            </a:endParaRPr>
          </a:p>
          <a:p>
            <a:r>
              <a:rPr lang="ru-RU" smtClean="0">
                <a:solidFill>
                  <a:srgbClr val="FF0000"/>
                </a:solidFill>
                <a:latin typeface="Arial" charset="0"/>
                <a:cs typeface="Arial" charset="0"/>
              </a:rPr>
              <a:t>Но </a:t>
            </a:r>
            <a:r>
              <a:rPr lang="ru-RU" smtClean="0">
                <a:latin typeface="Arial" charset="0"/>
                <a:cs typeface="Arial" charset="0"/>
              </a:rPr>
              <a:t>в описании приводят его имя в форме и падеже, указанных в предписанном источнике информации</a:t>
            </a:r>
            <a:endParaRPr lang="ru-RU" altLang="ru-RU" smtClean="0">
              <a:latin typeface="Arial" charset="0"/>
              <a:cs typeface="Arial" charset="0"/>
            </a:endParaRPr>
          </a:p>
        </p:txBody>
      </p:sp>
      <p:sp>
        <p:nvSpPr>
          <p:cNvPr id="6963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44DC3B9-3E0C-4ADE-9552-24E1CF48E104}" type="slidenum">
              <a:rPr lang="ru-RU" altLang="ru-RU" smtClean="0"/>
              <a:pPr/>
              <a:t>37</a:t>
            </a:fld>
            <a:endParaRPr lang="ru-RU" altLang="ru-RU" smtClean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6.2.6.1 При составлении описания части под общим заглавием многочастного монографического ресурса в качестве основного заглавия приводят общее заглавие ресурса, затем сведения, относящиеся к общему заглавию ресурса, номер части и ее частное заглавие (при наличии), разделяя их знаком «точка».</a:t>
            </a:r>
            <a:endParaRPr lang="ru-RU" altLang="ru-RU" dirty="0" smtClean="0"/>
          </a:p>
        </p:txBody>
      </p:sp>
      <p:sp>
        <p:nvSpPr>
          <p:cNvPr id="7066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A0AAD0B-88BB-406F-A89C-E6D6D3A9CA99}" type="slidenum">
              <a:rPr lang="ru-RU" altLang="ru-RU" smtClean="0"/>
              <a:pPr/>
              <a:t>38</a:t>
            </a:fld>
            <a:endParaRPr lang="ru-RU" altLang="ru-RU" smtClean="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ru-RU" smtClean="0">
                <a:latin typeface="Arial" charset="0"/>
                <a:cs typeface="Arial" charset="0"/>
              </a:rPr>
              <a:t>Знак «</a:t>
            </a:r>
            <a:r>
              <a:rPr lang="ru-RU" b="1" smtClean="0">
                <a:latin typeface="Arial" charset="0"/>
                <a:cs typeface="Arial" charset="0"/>
              </a:rPr>
              <a:t>две косые черты</a:t>
            </a:r>
            <a:r>
              <a:rPr lang="ru-RU" smtClean="0">
                <a:latin typeface="Arial" charset="0"/>
                <a:cs typeface="Arial" charset="0"/>
              </a:rPr>
              <a:t>» можно </a:t>
            </a:r>
            <a:r>
              <a:rPr lang="ru-RU" b="1" smtClean="0">
                <a:latin typeface="Arial" charset="0"/>
                <a:cs typeface="Arial" charset="0"/>
              </a:rPr>
              <a:t>не приводить</a:t>
            </a:r>
            <a:r>
              <a:rPr lang="ru-RU" smtClean="0">
                <a:latin typeface="Arial" charset="0"/>
                <a:cs typeface="Arial" charset="0"/>
              </a:rPr>
              <a:t>, если </a:t>
            </a:r>
            <a:r>
              <a:rPr lang="ru-RU" i="1" smtClean="0">
                <a:latin typeface="Arial" charset="0"/>
                <a:cs typeface="Arial" charset="0"/>
              </a:rPr>
              <a:t>сведения о ресурсе</a:t>
            </a:r>
            <a:r>
              <a:rPr lang="ru-RU" smtClean="0">
                <a:latin typeface="Arial" charset="0"/>
                <a:cs typeface="Arial" charset="0"/>
              </a:rPr>
              <a:t>, в котором помещена составная часть, </a:t>
            </a:r>
            <a:r>
              <a:rPr lang="ru-RU" i="1" smtClean="0">
                <a:latin typeface="Arial" charset="0"/>
                <a:cs typeface="Arial" charset="0"/>
              </a:rPr>
              <a:t>выделяют шрифтом </a:t>
            </a:r>
            <a:r>
              <a:rPr lang="ru-RU" smtClean="0">
                <a:latin typeface="Arial" charset="0"/>
                <a:cs typeface="Arial" charset="0"/>
              </a:rPr>
              <a:t>или </a:t>
            </a:r>
            <a:r>
              <a:rPr lang="ru-RU" i="1" smtClean="0">
                <a:latin typeface="Arial" charset="0"/>
                <a:cs typeface="Arial" charset="0"/>
              </a:rPr>
              <a:t>приводят с новой строки</a:t>
            </a:r>
            <a:r>
              <a:rPr lang="ru-RU" smtClean="0">
                <a:latin typeface="Arial" charset="0"/>
                <a:cs typeface="Arial" charset="0"/>
              </a:rPr>
              <a:t>. В этом случае рекомендуется употреблять термин, обозначающий физическую взаимосвязь: «</a:t>
            </a:r>
            <a:r>
              <a:rPr lang="ru-RU" b="1" smtClean="0">
                <a:latin typeface="Arial" charset="0"/>
                <a:cs typeface="Arial" charset="0"/>
              </a:rPr>
              <a:t>В</a:t>
            </a:r>
            <a:r>
              <a:rPr lang="ru-RU" smtClean="0">
                <a:latin typeface="Arial" charset="0"/>
                <a:cs typeface="Arial" charset="0"/>
              </a:rPr>
              <a:t>: » , «</a:t>
            </a:r>
            <a:r>
              <a:rPr lang="en-US" b="1" smtClean="0">
                <a:latin typeface="Arial" charset="0"/>
                <a:cs typeface="Arial" charset="0"/>
              </a:rPr>
              <a:t>In</a:t>
            </a:r>
            <a:r>
              <a:rPr lang="ru-RU" smtClean="0">
                <a:latin typeface="Arial" charset="0"/>
                <a:cs typeface="Arial" charset="0"/>
              </a:rPr>
              <a:t>: » и т. п.</a:t>
            </a:r>
          </a:p>
          <a:p>
            <a:endParaRPr lang="ru-RU" altLang="ru-RU" smtClean="0"/>
          </a:p>
        </p:txBody>
      </p:sp>
      <p:sp>
        <p:nvSpPr>
          <p:cNvPr id="7680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3389C12-89E7-45BF-9630-34C3689444D8}" type="slidenum">
              <a:rPr lang="ru-RU" altLang="ru-RU" smtClean="0"/>
              <a:pPr/>
              <a:t>39</a:t>
            </a:fld>
            <a:endParaRPr lang="ru-RU" alt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ru-RU" smtClean="0">
                <a:latin typeface="Arial" charset="0"/>
                <a:cs typeface="Arial" charset="0"/>
              </a:rPr>
              <a:t>В зависимости от набора элементов различают:</a:t>
            </a:r>
          </a:p>
          <a:p>
            <a:r>
              <a:rPr lang="ru-RU" smtClean="0">
                <a:latin typeface="Arial" charset="0"/>
                <a:cs typeface="Arial" charset="0"/>
              </a:rPr>
              <a:t>- </a:t>
            </a:r>
            <a:r>
              <a:rPr lang="ru-RU" b="1" smtClean="0">
                <a:latin typeface="Arial" charset="0"/>
                <a:cs typeface="Arial" charset="0"/>
              </a:rPr>
              <a:t>краткое</a:t>
            </a:r>
            <a:r>
              <a:rPr lang="ru-RU" smtClean="0">
                <a:latin typeface="Arial" charset="0"/>
                <a:cs typeface="Arial" charset="0"/>
              </a:rPr>
              <a:t> библиографическое описание (содержит только обязательные элементы);</a:t>
            </a:r>
            <a:r>
              <a:rPr lang="ru-RU" altLang="ru-RU" i="1" smtClean="0"/>
              <a:t> (для библиографических списков)</a:t>
            </a:r>
          </a:p>
          <a:p>
            <a:endParaRPr lang="ru-RU" smtClean="0">
              <a:latin typeface="Arial" charset="0"/>
              <a:cs typeface="Arial" charset="0"/>
            </a:endParaRPr>
          </a:p>
          <a:p>
            <a:r>
              <a:rPr lang="ru-RU" smtClean="0">
                <a:latin typeface="Arial" charset="0"/>
                <a:cs typeface="Arial" charset="0"/>
              </a:rPr>
              <a:t>- </a:t>
            </a:r>
            <a:r>
              <a:rPr lang="ru-RU" b="1" smtClean="0">
                <a:latin typeface="Arial" charset="0"/>
                <a:cs typeface="Arial" charset="0"/>
              </a:rPr>
              <a:t>расширенное</a:t>
            </a:r>
            <a:r>
              <a:rPr lang="ru-RU" smtClean="0">
                <a:latin typeface="Arial" charset="0"/>
                <a:cs typeface="Arial" charset="0"/>
              </a:rPr>
              <a:t> библиографическое описание (содержит обязательные и условно-обязательные элементы);</a:t>
            </a:r>
            <a:r>
              <a:rPr lang="ru-RU" altLang="ru-RU" i="1" smtClean="0"/>
              <a:t> (для библиографических указателей)</a:t>
            </a:r>
          </a:p>
          <a:p>
            <a:endParaRPr lang="ru-RU" smtClean="0">
              <a:latin typeface="Arial" charset="0"/>
              <a:cs typeface="Arial" charset="0"/>
            </a:endParaRPr>
          </a:p>
          <a:p>
            <a:pPr>
              <a:buFontTx/>
              <a:buChar char="-"/>
            </a:pPr>
            <a:r>
              <a:rPr lang="ru-RU" b="1" smtClean="0">
                <a:latin typeface="Arial" charset="0"/>
                <a:cs typeface="Arial" charset="0"/>
              </a:rPr>
              <a:t>полное</a:t>
            </a:r>
            <a:r>
              <a:rPr lang="ru-RU" smtClean="0">
                <a:latin typeface="Arial" charset="0"/>
                <a:cs typeface="Arial" charset="0"/>
              </a:rPr>
              <a:t> библиографическое описание (см. след. слайд)</a:t>
            </a:r>
            <a:endParaRPr lang="ru-RU" altLang="ru-RU" i="1" smtClean="0"/>
          </a:p>
          <a:p>
            <a:pPr>
              <a:buFontTx/>
              <a:buChar char="-"/>
            </a:pPr>
            <a:endParaRPr lang="en-US" altLang="ru-RU" i="1" smtClean="0"/>
          </a:p>
          <a:p>
            <a:r>
              <a:rPr lang="ru-RU" altLang="ru-RU" i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*</a:t>
            </a:r>
            <a:r>
              <a:rPr lang="ru-RU" altLang="ru-RU" i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mtClean="0">
                <a:solidFill>
                  <a:srgbClr val="FF0000"/>
                </a:solidFill>
                <a:cs typeface="Times New Roman" pitchFamily="18" charset="0"/>
              </a:rPr>
              <a:t>Далее в примерах используется шрифт </a:t>
            </a:r>
            <a:r>
              <a:rPr lang="ru-RU" altLang="ru-RU" b="1" smtClean="0">
                <a:solidFill>
                  <a:srgbClr val="FF0000"/>
                </a:solidFill>
                <a:cs typeface="Times New Roman" pitchFamily="18" charset="0"/>
              </a:rPr>
              <a:t>полужирный</a:t>
            </a:r>
            <a:r>
              <a:rPr lang="ru-RU" altLang="ru-RU" smtClean="0">
                <a:solidFill>
                  <a:srgbClr val="FF0000"/>
                </a:solidFill>
                <a:cs typeface="Times New Roman" pitchFamily="18" charset="0"/>
              </a:rPr>
              <a:t> – для элементов </a:t>
            </a:r>
            <a:r>
              <a:rPr lang="ru-RU" altLang="ru-RU" b="1" smtClean="0">
                <a:solidFill>
                  <a:srgbClr val="FF0000"/>
                </a:solidFill>
                <a:cs typeface="Times New Roman" pitchFamily="18" charset="0"/>
              </a:rPr>
              <a:t>обязательных</a:t>
            </a:r>
            <a:r>
              <a:rPr lang="ru-RU" altLang="ru-RU" smtClean="0">
                <a:solidFill>
                  <a:srgbClr val="FF0000"/>
                </a:solidFill>
                <a:cs typeface="Times New Roman" pitchFamily="18" charset="0"/>
              </a:rPr>
              <a:t>, обычный – для условно-обязательных элементов, </a:t>
            </a:r>
            <a:r>
              <a:rPr lang="ru-RU" altLang="ru-RU" i="1" smtClean="0">
                <a:solidFill>
                  <a:srgbClr val="FF0000"/>
                </a:solidFill>
                <a:cs typeface="Times New Roman" pitchFamily="18" charset="0"/>
              </a:rPr>
              <a:t>курсив</a:t>
            </a:r>
            <a:r>
              <a:rPr lang="ru-RU" altLang="ru-RU" smtClean="0">
                <a:solidFill>
                  <a:srgbClr val="FF0000"/>
                </a:solidFill>
                <a:cs typeface="Times New Roman" pitchFamily="18" charset="0"/>
              </a:rPr>
              <a:t> – для </a:t>
            </a:r>
            <a:r>
              <a:rPr lang="ru-RU" altLang="ru-RU" i="1" smtClean="0">
                <a:solidFill>
                  <a:srgbClr val="FF0000"/>
                </a:solidFill>
                <a:cs typeface="Times New Roman" pitchFamily="18" charset="0"/>
              </a:rPr>
              <a:t>факультативных</a:t>
            </a:r>
            <a:r>
              <a:rPr lang="ru-RU" altLang="ru-RU" smtClean="0">
                <a:solidFill>
                  <a:srgbClr val="FF0000"/>
                </a:solidFill>
                <a:cs typeface="Times New Roman" pitchFamily="18" charset="0"/>
              </a:rPr>
              <a:t> элементов, используемых в описании.</a:t>
            </a:r>
            <a:endParaRPr lang="ru-RU" altLang="ru-RU" i="1" smtClean="0"/>
          </a:p>
          <a:p>
            <a:pPr>
              <a:buFontTx/>
              <a:buChar char="-"/>
            </a:pPr>
            <a:endParaRPr lang="ru-RU" altLang="ru-RU" smtClean="0">
              <a:latin typeface="Arial" charset="0"/>
              <a:cs typeface="Arial" charset="0"/>
            </a:endParaRPr>
          </a:p>
        </p:txBody>
      </p:sp>
      <p:sp>
        <p:nvSpPr>
          <p:cNvPr id="5222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931578A-A4C0-41A5-9662-2208B2BCA560}" type="slidenum">
              <a:rPr lang="ru-RU" altLang="ru-RU" smtClean="0"/>
              <a:pPr/>
              <a:t>4</a:t>
            </a:fld>
            <a:endParaRPr lang="ru-RU" altLang="ru-RU" smtClean="0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sp>
        <p:nvSpPr>
          <p:cNvPr id="7885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EAD42BA-D01E-44E9-A3E4-2E6D822266CC}" type="slidenum">
              <a:rPr lang="ru-RU" altLang="ru-RU" smtClean="0"/>
              <a:pPr/>
              <a:t>40</a:t>
            </a:fld>
            <a:endParaRPr lang="ru-RU" altLang="ru-RU" smtClean="0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sp>
        <p:nvSpPr>
          <p:cNvPr id="8090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D5E3697-49D6-46F1-AF88-83BAAF991DD8}" type="slidenum">
              <a:rPr lang="ru-RU" altLang="ru-RU" smtClean="0"/>
              <a:pPr/>
              <a:t>41</a:t>
            </a:fld>
            <a:endParaRPr lang="ru-RU" altLang="ru-RU" smtClean="0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2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sp>
        <p:nvSpPr>
          <p:cNvPr id="8192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6B8041D-7760-4F4B-B240-EB581334B319}" type="slidenum">
              <a:rPr lang="ru-RU" altLang="ru-RU" smtClean="0"/>
              <a:pPr/>
              <a:t>42</a:t>
            </a:fld>
            <a:endParaRPr lang="ru-RU" altLang="ru-RU" smtClean="0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13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sp>
        <p:nvSpPr>
          <p:cNvPr id="9114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B156C2D-1624-4A54-A018-0E168A9F7787}" type="slidenum">
              <a:rPr lang="ru-RU" altLang="ru-RU" smtClean="0"/>
              <a:pPr/>
              <a:t>43</a:t>
            </a:fld>
            <a:endParaRPr lang="ru-RU" alt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ru-RU" b="1" smtClean="0">
                <a:latin typeface="Arial" charset="0"/>
                <a:cs typeface="Arial" charset="0"/>
              </a:rPr>
              <a:t>полное</a:t>
            </a:r>
            <a:r>
              <a:rPr lang="ru-RU" smtClean="0">
                <a:latin typeface="Arial" charset="0"/>
                <a:cs typeface="Arial" charset="0"/>
              </a:rPr>
              <a:t> библиографическое описание (содержит обязательные, условно-обязательные и факультативные элементы)</a:t>
            </a:r>
          </a:p>
          <a:p>
            <a:r>
              <a:rPr lang="ru-RU" altLang="ru-RU" i="1" smtClean="0"/>
              <a:t>для государственных библиографических указателей, библиотечных каталогов, банков и баз данных национальных библиотек, центров государственной библиографии)</a:t>
            </a:r>
          </a:p>
          <a:p>
            <a:endParaRPr lang="ru-RU" altLang="ru-RU" smtClean="0"/>
          </a:p>
        </p:txBody>
      </p:sp>
      <p:sp>
        <p:nvSpPr>
          <p:cNvPr id="5325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C70A749-39F7-4DD1-AC6F-64B7A454F5AB}" type="slidenum">
              <a:rPr lang="ru-RU" altLang="ru-RU" smtClean="0"/>
              <a:pPr/>
              <a:t>5</a:t>
            </a:fld>
            <a:endParaRPr lang="ru-RU" alt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sp>
        <p:nvSpPr>
          <p:cNvPr id="5427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6481A8F-3101-42C5-B443-6287F193A80D}" type="slidenum">
              <a:rPr lang="ru-RU" altLang="ru-RU" smtClean="0"/>
              <a:pPr/>
              <a:t>6</a:t>
            </a:fld>
            <a:endParaRPr lang="ru-RU" altLang="ru-RU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>
              <a:latin typeface="Arial" charset="0"/>
              <a:cs typeface="Arial" charset="0"/>
            </a:endParaRPr>
          </a:p>
          <a:p>
            <a:r>
              <a:rPr lang="ru-RU" smtClean="0">
                <a:latin typeface="Arial" charset="0"/>
                <a:cs typeface="Arial" charset="0"/>
              </a:rPr>
              <a:t>- </a:t>
            </a:r>
            <a:r>
              <a:rPr lang="ru-RU" b="1" smtClean="0">
                <a:latin typeface="Arial" charset="0"/>
                <a:cs typeface="Arial" charset="0"/>
              </a:rPr>
              <a:t>расширенное</a:t>
            </a:r>
            <a:r>
              <a:rPr lang="ru-RU" smtClean="0">
                <a:latin typeface="Arial" charset="0"/>
                <a:cs typeface="Arial" charset="0"/>
              </a:rPr>
              <a:t> библиографическое описание (содержит обязательные и условно-обязательные элементы);</a:t>
            </a:r>
            <a:r>
              <a:rPr lang="ru-RU" altLang="ru-RU" i="1" smtClean="0"/>
              <a:t> (для библиографических указателей)</a:t>
            </a:r>
          </a:p>
          <a:p>
            <a:endParaRPr lang="ru-RU" altLang="ru-RU" smtClean="0"/>
          </a:p>
        </p:txBody>
      </p:sp>
      <p:sp>
        <p:nvSpPr>
          <p:cNvPr id="5530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56B435D-5DD6-4FDE-95A4-21C4E1442067}" type="slidenum">
              <a:rPr lang="ru-RU" altLang="ru-RU" smtClean="0"/>
              <a:pPr/>
              <a:t>7</a:t>
            </a:fld>
            <a:endParaRPr lang="ru-RU" altLang="ru-RU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sp>
        <p:nvSpPr>
          <p:cNvPr id="5632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79A8910-FFB4-4608-A84D-4E8FA330BE51}" type="slidenum">
              <a:rPr lang="ru-RU" altLang="ru-RU" smtClean="0"/>
              <a:pPr/>
              <a:t>8</a:t>
            </a:fld>
            <a:endParaRPr lang="ru-RU" altLang="ru-RU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ru-RU" smtClean="0">
                <a:latin typeface="Arial" charset="0"/>
                <a:cs typeface="Arial" charset="0"/>
              </a:rPr>
              <a:t>- </a:t>
            </a:r>
            <a:r>
              <a:rPr lang="ru-RU" b="1" smtClean="0">
                <a:latin typeface="Arial" charset="0"/>
                <a:cs typeface="Arial" charset="0"/>
              </a:rPr>
              <a:t>краткое</a:t>
            </a:r>
            <a:r>
              <a:rPr lang="ru-RU" smtClean="0">
                <a:latin typeface="Arial" charset="0"/>
                <a:cs typeface="Arial" charset="0"/>
              </a:rPr>
              <a:t> библиографическое описание (содержит только обязательные элементы);</a:t>
            </a:r>
            <a:r>
              <a:rPr lang="ru-RU" altLang="ru-RU" i="1" smtClean="0"/>
              <a:t> (для библиографических списков)</a:t>
            </a:r>
          </a:p>
          <a:p>
            <a:endParaRPr lang="ru-RU" altLang="ru-RU" smtClean="0"/>
          </a:p>
        </p:txBody>
      </p:sp>
      <p:sp>
        <p:nvSpPr>
          <p:cNvPr id="5734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734BE74-E45D-4117-8B63-FB3F645180F0}" type="slidenum">
              <a:rPr lang="ru-RU" altLang="ru-RU" smtClean="0"/>
              <a:pPr/>
              <a:t>9</a:t>
            </a:fld>
            <a:endParaRPr lang="ru-RU" alt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18533-4B58-44DF-B353-D3E5B278C8B0}" type="datetimeFigureOut">
              <a:rPr lang="ru-RU" smtClean="0"/>
              <a:pPr/>
              <a:t>02.10.2019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CB7B7-C92E-40D5-AB68-DA690C3A7D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18533-4B58-44DF-B353-D3E5B278C8B0}" type="datetimeFigureOut">
              <a:rPr lang="ru-RU" smtClean="0"/>
              <a:pPr/>
              <a:t>02.10.2019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CB7B7-C92E-40D5-AB68-DA690C3A7D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18533-4B58-44DF-B353-D3E5B278C8B0}" type="datetimeFigureOut">
              <a:rPr lang="ru-RU" smtClean="0"/>
              <a:pPr/>
              <a:t>02.10.2019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CB7B7-C92E-40D5-AB68-DA690C3A7D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18533-4B58-44DF-B353-D3E5B278C8B0}" type="datetimeFigureOut">
              <a:rPr lang="ru-RU" smtClean="0"/>
              <a:pPr/>
              <a:t>02.10.2019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CB7B7-C92E-40D5-AB68-DA690C3A7D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18533-4B58-44DF-B353-D3E5B278C8B0}" type="datetimeFigureOut">
              <a:rPr lang="ru-RU" smtClean="0"/>
              <a:pPr/>
              <a:t>02.10.2019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CB7B7-C92E-40D5-AB68-DA690C3A7D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18533-4B58-44DF-B353-D3E5B278C8B0}" type="datetimeFigureOut">
              <a:rPr lang="ru-RU" smtClean="0"/>
              <a:pPr/>
              <a:t>02.10.2019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CB7B7-C92E-40D5-AB68-DA690C3A7D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18533-4B58-44DF-B353-D3E5B278C8B0}" type="datetimeFigureOut">
              <a:rPr lang="ru-RU" smtClean="0"/>
              <a:pPr/>
              <a:t>02.10.2019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CB7B7-C92E-40D5-AB68-DA690C3A7D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18533-4B58-44DF-B353-D3E5B278C8B0}" type="datetimeFigureOut">
              <a:rPr lang="ru-RU" smtClean="0"/>
              <a:pPr/>
              <a:t>02.10.2019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CB7B7-C92E-40D5-AB68-DA690C3A7D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18533-4B58-44DF-B353-D3E5B278C8B0}" type="datetimeFigureOut">
              <a:rPr lang="ru-RU" smtClean="0"/>
              <a:pPr/>
              <a:t>02.10.2019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CB7B7-C92E-40D5-AB68-DA690C3A7D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18533-4B58-44DF-B353-D3E5B278C8B0}" type="datetimeFigureOut">
              <a:rPr lang="ru-RU" smtClean="0"/>
              <a:pPr/>
              <a:t>02.10.2019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CB7B7-C92E-40D5-AB68-DA690C3A7D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18533-4B58-44DF-B353-D3E5B278C8B0}" type="datetimeFigureOut">
              <a:rPr lang="ru-RU" smtClean="0"/>
              <a:pPr/>
              <a:t>02.10.2019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CB7B7-C92E-40D5-AB68-DA690C3A7D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718533-4B58-44DF-B353-D3E5B278C8B0}" type="datetimeFigureOut">
              <a:rPr lang="ru-RU" smtClean="0"/>
              <a:pPr/>
              <a:t>02.10.2019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ECB7B7-C92E-40D5-AB68-DA690C3A7D1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sk5-410-lib-te.at.urfu.ru/docs/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lib.sfi.komi.com/ft/301-000091.pdf" TargetMode="External"/><Relationship Id="rId5" Type="http://schemas.openxmlformats.org/officeDocument/2006/relationships/hyperlink" Target="http://diss.rsl.ru/?lang-=ru" TargetMode="External"/><Relationship Id="rId4" Type="http://schemas.openxmlformats.org/officeDocument/2006/relationships/hyperlink" Target="http://diss.rsl.ru/-?lang=ru" TargetMode="Externa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bookchamber.ru/journal.html" TargetMode="Externa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marketolog.ru/" TargetMode="External"/><Relationship Id="rId4" Type="http://schemas.openxmlformats.org/officeDocument/2006/relationships/hyperlink" Target="http://www.ecsoc.msses.ru/Mag.php" TargetMode="Externa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marketolog.ru/" TargetMode="External"/><Relationship Id="rId4" Type="http://schemas.openxmlformats.org/officeDocument/2006/relationships/hyperlink" Target="http://www.ecsoc.msses.ru/Mag.php" TargetMode="Externa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8" descr="C:\Users\vsekane4to\Desktop\Без-имени-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63050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6CCE352-F8BC-4143-8693-76ACC746F5A5}" type="slidenum">
              <a:rPr lang="ru-RU" altLang="ru-RU" smtClean="0"/>
              <a:pPr/>
              <a:t>1</a:t>
            </a:fld>
            <a:endParaRPr lang="ru-RU" altLang="ru-RU" smtClean="0"/>
          </a:p>
        </p:txBody>
      </p:sp>
      <p:sp>
        <p:nvSpPr>
          <p:cNvPr id="3076" name="Заголовок 18"/>
          <p:cNvSpPr txBox="1">
            <a:spLocks/>
          </p:cNvSpPr>
          <p:nvPr/>
        </p:nvSpPr>
        <p:spPr bwMode="auto">
          <a:xfrm>
            <a:off x="1476375" y="0"/>
            <a:ext cx="7667625" cy="81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altLang="ru-RU" sz="2800" b="1">
                <a:solidFill>
                  <a:srgbClr val="FF0000"/>
                </a:solidFill>
              </a:rPr>
              <a:t>ГОСТ  Р 7.0.100–2018</a:t>
            </a:r>
          </a:p>
        </p:txBody>
      </p:sp>
      <p:sp>
        <p:nvSpPr>
          <p:cNvPr id="3077" name="Содержимое 19"/>
          <p:cNvSpPr txBox="1">
            <a:spLocks/>
          </p:cNvSpPr>
          <p:nvPr/>
        </p:nvSpPr>
        <p:spPr bwMode="auto">
          <a:xfrm>
            <a:off x="0" y="958850"/>
            <a:ext cx="9144000" cy="589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14350" indent="-514350">
              <a:buFont typeface="Calibri" pitchFamily="34" charset="0"/>
              <a:buAutoNum type="arabicPeriod"/>
              <a:defRPr/>
            </a:pPr>
            <a:r>
              <a:rPr lang="ru-RU" altLang="ru-RU" sz="2600" dirty="0" smtClean="0"/>
              <a:t>Национальный стандарт</a:t>
            </a:r>
            <a:endParaRPr lang="en-US" altLang="ru-RU" sz="2600" dirty="0" smtClean="0"/>
          </a:p>
          <a:p>
            <a:pPr marL="514350" indent="-514350">
              <a:buFont typeface="Calibri" pitchFamily="34" charset="0"/>
              <a:buAutoNum type="arabicPeriod"/>
              <a:defRPr/>
            </a:pPr>
            <a:r>
              <a:rPr lang="ru-RU" altLang="ru-RU" sz="2600" dirty="0" smtClean="0"/>
              <a:t>Структура </a:t>
            </a:r>
            <a:r>
              <a:rPr lang="ru-RU" altLang="ru-RU" sz="2600" dirty="0"/>
              <a:t>стандарта без </a:t>
            </a:r>
            <a:r>
              <a:rPr lang="ru-RU" altLang="ru-RU" sz="2600" dirty="0" smtClean="0"/>
              <a:t>изменений (кроме разд. 7  «БО составной части ресурса»)</a:t>
            </a:r>
            <a:endParaRPr lang="ru-RU" altLang="ru-RU" sz="2600" dirty="0"/>
          </a:p>
          <a:p>
            <a:pPr marL="514350" indent="-514350">
              <a:buFont typeface="Calibri" pitchFamily="34" charset="0"/>
              <a:buAutoNum type="arabicPeriod"/>
              <a:defRPr/>
            </a:pPr>
            <a:r>
              <a:rPr lang="ru-RU" sz="2600" dirty="0"/>
              <a:t>Может использоваться для подготовки методических </a:t>
            </a:r>
            <a:r>
              <a:rPr lang="ru-RU" sz="2600" dirty="0" smtClean="0"/>
              <a:t>материалов</a:t>
            </a:r>
            <a:endParaRPr lang="ru-RU" altLang="ru-RU" sz="2600" dirty="0"/>
          </a:p>
          <a:p>
            <a:pPr marL="514350" indent="-514350">
              <a:buFont typeface="Calibri" pitchFamily="34" charset="0"/>
              <a:buAutoNum type="arabicPeriod"/>
              <a:defRPr/>
            </a:pPr>
            <a:r>
              <a:rPr lang="ru-RU" altLang="ru-RU" sz="2600" dirty="0"/>
              <a:t>Нормативные ссылки на 15 стандартов (2003 г. – 11</a:t>
            </a:r>
            <a:r>
              <a:rPr lang="ru-RU" altLang="ru-RU" sz="2600" dirty="0" smtClean="0"/>
              <a:t>)*</a:t>
            </a:r>
            <a:r>
              <a:rPr lang="ru-RU" altLang="ru-RU" sz="2600" baseline="30000" dirty="0" smtClean="0"/>
              <a:t>,</a:t>
            </a:r>
            <a:r>
              <a:rPr lang="ru-RU" altLang="ru-RU" sz="2600" dirty="0" smtClean="0"/>
              <a:t> **</a:t>
            </a:r>
            <a:endParaRPr lang="ru-RU" altLang="ru-RU" sz="2600" dirty="0"/>
          </a:p>
          <a:p>
            <a:pPr marL="514350" indent="-514350">
              <a:buFont typeface="Calibri" pitchFamily="34" charset="0"/>
              <a:buAutoNum type="arabicPeriod"/>
              <a:defRPr/>
            </a:pPr>
            <a:r>
              <a:rPr lang="ru-RU" altLang="ru-RU" sz="2600" dirty="0"/>
              <a:t>Термины и определения в соответствии с 5 стандартами </a:t>
            </a:r>
            <a:br>
              <a:rPr lang="ru-RU" altLang="ru-RU" sz="2600" dirty="0"/>
            </a:br>
            <a:r>
              <a:rPr lang="ru-RU" altLang="ru-RU" sz="2600" dirty="0"/>
              <a:t>(2003 г. – 3</a:t>
            </a:r>
            <a:r>
              <a:rPr lang="ru-RU" altLang="ru-RU" sz="2600" dirty="0" smtClean="0"/>
              <a:t>)*</a:t>
            </a:r>
            <a:r>
              <a:rPr lang="ru-RU" altLang="ru-RU" sz="2600" baseline="30000" dirty="0"/>
              <a:t>,</a:t>
            </a:r>
            <a:r>
              <a:rPr lang="ru-RU" altLang="ru-RU" sz="2600" dirty="0"/>
              <a:t> **</a:t>
            </a:r>
          </a:p>
          <a:p>
            <a:pPr marL="514350" indent="-514350">
              <a:buFont typeface="Calibri" pitchFamily="34" charset="0"/>
              <a:buAutoNum type="arabicPeriod"/>
              <a:defRPr/>
            </a:pPr>
            <a:r>
              <a:rPr lang="ru-RU" altLang="ru-RU" sz="2600" dirty="0"/>
              <a:t>Возможные изменения будут публиковаться в ежемесячном информационном указателе «Национальные стандарты</a:t>
            </a:r>
            <a:r>
              <a:rPr lang="ru-RU" altLang="ru-RU" sz="2600" dirty="0" smtClean="0"/>
              <a:t>»</a:t>
            </a:r>
          </a:p>
          <a:p>
            <a:pPr>
              <a:defRPr/>
            </a:pPr>
            <a:r>
              <a:rPr lang="ru-RU" altLang="ru-RU" sz="2000" dirty="0" smtClean="0">
                <a:solidFill>
                  <a:srgbClr val="FF0000"/>
                </a:solidFill>
              </a:rPr>
              <a:t>*  </a:t>
            </a:r>
            <a:r>
              <a:rPr lang="ru-RU" altLang="ru-RU" sz="1900" dirty="0" smtClean="0">
                <a:solidFill>
                  <a:srgbClr val="FF0000"/>
                </a:solidFill>
              </a:rPr>
              <a:t>  Проект </a:t>
            </a:r>
            <a:r>
              <a:rPr lang="ru-RU" altLang="ru-RU" sz="1900" dirty="0">
                <a:solidFill>
                  <a:srgbClr val="FF0000"/>
                </a:solidFill>
              </a:rPr>
              <a:t>ГОСТ Р </a:t>
            </a:r>
            <a:r>
              <a:rPr lang="ru-RU" altLang="ru-RU" sz="1900" dirty="0" smtClean="0">
                <a:solidFill>
                  <a:srgbClr val="FF0000"/>
                </a:solidFill>
              </a:rPr>
              <a:t>7.0.60–2019. Издания</a:t>
            </a:r>
            <a:r>
              <a:rPr lang="ru-RU" altLang="ru-RU" sz="1900" dirty="0">
                <a:solidFill>
                  <a:srgbClr val="FF0000"/>
                </a:solidFill>
              </a:rPr>
              <a:t>. Основные виды. Термины и </a:t>
            </a:r>
            <a:r>
              <a:rPr lang="ru-RU" altLang="ru-RU" sz="1900" dirty="0" smtClean="0">
                <a:solidFill>
                  <a:srgbClr val="FF0000"/>
                </a:solidFill>
              </a:rPr>
              <a:t>определения</a:t>
            </a:r>
          </a:p>
          <a:p>
            <a:r>
              <a:rPr lang="ru-RU" altLang="ru-RU" sz="1900" dirty="0" smtClean="0">
                <a:solidFill>
                  <a:srgbClr val="FF0000"/>
                </a:solidFill>
              </a:rPr>
              <a:t>**</a:t>
            </a:r>
            <a:r>
              <a:rPr lang="ru-RU" sz="1900" dirty="0">
                <a:solidFill>
                  <a:srgbClr val="FF0000"/>
                </a:solidFill>
              </a:rPr>
              <a:t> </a:t>
            </a:r>
            <a:r>
              <a:rPr lang="ru-RU" sz="1900" dirty="0" smtClean="0">
                <a:solidFill>
                  <a:srgbClr val="FF0000"/>
                </a:solidFill>
              </a:rPr>
              <a:t>Стандарты для РИО: ГОСТ 7.86. Издания</a:t>
            </a:r>
            <a:r>
              <a:rPr lang="ru-RU" sz="1900" dirty="0">
                <a:solidFill>
                  <a:srgbClr val="FF0000"/>
                </a:solidFill>
              </a:rPr>
              <a:t>. Общие требования к издательской </a:t>
            </a:r>
            <a:r>
              <a:rPr lang="ru-RU" sz="1900" dirty="0" smtClean="0">
                <a:solidFill>
                  <a:srgbClr val="FF0000"/>
                </a:solidFill>
              </a:rPr>
              <a:t>аннотации ; ГОСТ </a:t>
            </a:r>
            <a:r>
              <a:rPr lang="ru-RU" sz="1900" dirty="0">
                <a:solidFill>
                  <a:srgbClr val="FF0000"/>
                </a:solidFill>
              </a:rPr>
              <a:t>Р </a:t>
            </a:r>
            <a:r>
              <a:rPr lang="ru-RU" sz="1900" dirty="0" smtClean="0">
                <a:solidFill>
                  <a:srgbClr val="FF0000"/>
                </a:solidFill>
              </a:rPr>
              <a:t>7.0.3. Издания</a:t>
            </a:r>
            <a:r>
              <a:rPr lang="ru-RU" sz="1900" dirty="0">
                <a:solidFill>
                  <a:srgbClr val="FF0000"/>
                </a:solidFill>
              </a:rPr>
              <a:t>. Основные элементы. Термины и </a:t>
            </a:r>
            <a:r>
              <a:rPr lang="ru-RU" sz="1900" dirty="0" smtClean="0">
                <a:solidFill>
                  <a:srgbClr val="FF0000"/>
                </a:solidFill>
              </a:rPr>
              <a:t>определения ; ГОСТ </a:t>
            </a:r>
            <a:r>
              <a:rPr lang="ru-RU" sz="1900" dirty="0">
                <a:solidFill>
                  <a:srgbClr val="FF0000"/>
                </a:solidFill>
              </a:rPr>
              <a:t>Р </a:t>
            </a:r>
            <a:r>
              <a:rPr lang="ru-RU" sz="1900" dirty="0" smtClean="0">
                <a:solidFill>
                  <a:srgbClr val="FF0000"/>
                </a:solidFill>
              </a:rPr>
              <a:t>7.0.4. Издания</a:t>
            </a:r>
            <a:r>
              <a:rPr lang="ru-RU" sz="1900" dirty="0">
                <a:solidFill>
                  <a:srgbClr val="FF0000"/>
                </a:solidFill>
              </a:rPr>
              <a:t>. Выходные сведения. Общие требования и правила </a:t>
            </a:r>
            <a:r>
              <a:rPr lang="ru-RU" sz="1900" dirty="0" smtClean="0">
                <a:solidFill>
                  <a:srgbClr val="FF0000"/>
                </a:solidFill>
              </a:rPr>
              <a:t>оформления ; ГОСТ </a:t>
            </a:r>
            <a:r>
              <a:rPr lang="ru-RU" sz="1900" dirty="0">
                <a:solidFill>
                  <a:srgbClr val="FF0000"/>
                </a:solidFill>
              </a:rPr>
              <a:t>Р </a:t>
            </a:r>
            <a:r>
              <a:rPr lang="ru-RU" sz="1900" dirty="0" smtClean="0">
                <a:solidFill>
                  <a:srgbClr val="FF0000"/>
                </a:solidFill>
              </a:rPr>
              <a:t>7.0.7. Статьи </a:t>
            </a:r>
            <a:r>
              <a:rPr lang="ru-RU" sz="1900" dirty="0">
                <a:solidFill>
                  <a:srgbClr val="FF0000"/>
                </a:solidFill>
              </a:rPr>
              <a:t>в журналах и сборниках. Издательское оформление</a:t>
            </a:r>
          </a:p>
          <a:p>
            <a:pPr>
              <a:defRPr/>
            </a:pPr>
            <a:endParaRPr lang="ru-RU" altLang="ru-RU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8" descr="C:\Users\vsekane4to\Desktop\Без-имени-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63050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1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E793232-CD89-475C-8C72-4AC2F9340DF2}" type="slidenum">
              <a:rPr lang="ru-RU" altLang="ru-RU" smtClean="0"/>
              <a:pPr/>
              <a:t>10</a:t>
            </a:fld>
            <a:endParaRPr lang="ru-RU" altLang="ru-RU" smtClean="0"/>
          </a:p>
        </p:txBody>
      </p:sp>
      <p:sp>
        <p:nvSpPr>
          <p:cNvPr id="12292" name="Заголовок 18"/>
          <p:cNvSpPr txBox="1">
            <a:spLocks/>
          </p:cNvSpPr>
          <p:nvPr/>
        </p:nvSpPr>
        <p:spPr bwMode="auto">
          <a:xfrm>
            <a:off x="1547813" y="0"/>
            <a:ext cx="7596187" cy="81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altLang="ru-RU" sz="2800" b="1" dirty="0">
                <a:solidFill>
                  <a:srgbClr val="FF0000"/>
                </a:solidFill>
              </a:rPr>
              <a:t>Примеры расширенного и краткого БО</a:t>
            </a:r>
          </a:p>
        </p:txBody>
      </p:sp>
      <p:sp>
        <p:nvSpPr>
          <p:cNvPr id="10245" name="Содержимое 19"/>
          <p:cNvSpPr txBox="1">
            <a:spLocks/>
          </p:cNvSpPr>
          <p:nvPr/>
        </p:nvSpPr>
        <p:spPr bwMode="auto">
          <a:xfrm>
            <a:off x="0" y="841375"/>
            <a:ext cx="4643438" cy="544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indent="722313">
              <a:defRPr/>
            </a:pPr>
            <a:r>
              <a:rPr lang="ru-RU" sz="1850" b="1" dirty="0"/>
              <a:t>Бортовые источники возмущений: историко-математический очерк (1850–2000)</a:t>
            </a:r>
            <a:r>
              <a:rPr lang="en-US" sz="1850" i="1" dirty="0"/>
              <a:t> </a:t>
            </a:r>
            <a:r>
              <a:rPr lang="ru-RU" sz="1850" dirty="0"/>
              <a:t>:</a:t>
            </a:r>
            <a:r>
              <a:rPr lang="ru-RU" sz="1850" b="1" i="1" dirty="0"/>
              <a:t> </a:t>
            </a:r>
            <a:r>
              <a:rPr lang="ru-RU" sz="1850" dirty="0"/>
              <a:t>сборник материалов I Международной молодежной научно-практической конференции, г. Новосибирск, 20 октября, 21 ноября 2017 г. /</a:t>
            </a:r>
            <a:r>
              <a:rPr lang="ru-RU" sz="1850" b="1" dirty="0"/>
              <a:t> </a:t>
            </a:r>
            <a:r>
              <a:rPr lang="ru-RU" sz="1850" b="1" u="sng" dirty="0"/>
              <a:t>С. Баранова, А. </a:t>
            </a:r>
            <a:r>
              <a:rPr lang="ru-RU" sz="1850" b="1" u="sng" dirty="0" err="1"/>
              <a:t>Броновицкая</a:t>
            </a:r>
            <a:r>
              <a:rPr lang="ru-RU" sz="1850" b="1" u="sng" dirty="0"/>
              <a:t>, Е. </a:t>
            </a:r>
            <a:r>
              <a:rPr lang="ru-RU" sz="1850" b="1" u="sng" dirty="0" err="1"/>
              <a:t>Гаспарова</a:t>
            </a:r>
            <a:r>
              <a:rPr lang="ru-RU" sz="1850" b="1" u="sng" dirty="0"/>
              <a:t> [и др.] ; </a:t>
            </a:r>
            <a:r>
              <a:rPr lang="ru-RU" sz="1850" u="sng" dirty="0"/>
              <a:t>Благотворительный фонд им. В. Потанина [и др.]. </a:t>
            </a:r>
            <a:r>
              <a:rPr lang="ru-RU" sz="1850" dirty="0"/>
              <a:t>– </a:t>
            </a:r>
            <a:r>
              <a:rPr lang="ru-RU" sz="1850" b="1" dirty="0"/>
              <a:t>3-е изд. </a:t>
            </a:r>
            <a:r>
              <a:rPr lang="ru-RU" sz="1850" i="1" dirty="0"/>
              <a:t> </a:t>
            </a:r>
            <a:r>
              <a:rPr lang="ru-RU" sz="1850" dirty="0"/>
              <a:t>/ доработал Л. Н. Наумов, перепечатано с изменениями и дополнениями.</a:t>
            </a:r>
            <a:r>
              <a:rPr lang="ru-RU" sz="1850" b="1" i="1" dirty="0"/>
              <a:t> </a:t>
            </a:r>
            <a:r>
              <a:rPr lang="ru-RU" sz="1850" dirty="0"/>
              <a:t>– </a:t>
            </a:r>
            <a:r>
              <a:rPr lang="ru-RU" sz="1850" b="1" dirty="0"/>
              <a:t>Москва ; Санкт-Петербург ; Владивосток </a:t>
            </a:r>
            <a:r>
              <a:rPr lang="ru-RU" sz="1850" dirty="0"/>
              <a:t>:</a:t>
            </a:r>
            <a:r>
              <a:rPr lang="ru-RU" sz="1850" b="1" dirty="0"/>
              <a:t> Союз, Карел. регион. </a:t>
            </a:r>
            <a:r>
              <a:rPr lang="ru-RU" sz="1850" b="1" dirty="0" err="1"/>
              <a:t>отд-ние</a:t>
            </a:r>
            <a:r>
              <a:rPr lang="ru-RU" sz="1850" dirty="0"/>
              <a:t>, </a:t>
            </a:r>
            <a:r>
              <a:rPr lang="ru-RU" sz="1850" b="1" dirty="0"/>
              <a:t>2018</a:t>
            </a:r>
            <a:r>
              <a:rPr lang="ru-RU" sz="1850" i="1" dirty="0"/>
              <a:t>. – </a:t>
            </a:r>
            <a:r>
              <a:rPr lang="ru-RU" sz="1850" b="1" dirty="0"/>
              <a:t>327, [1] </a:t>
            </a:r>
            <a:r>
              <a:rPr lang="ru-RU" sz="1850" b="1" dirty="0" err="1"/>
              <a:t>c</a:t>
            </a:r>
            <a:r>
              <a:rPr lang="ru-RU" sz="1850" b="1" dirty="0"/>
              <a:t>., [4] л.</a:t>
            </a:r>
            <a:r>
              <a:rPr lang="ru-RU" sz="1850" i="1" dirty="0"/>
              <a:t> </a:t>
            </a:r>
            <a:r>
              <a:rPr lang="ru-RU" sz="1850" b="1" dirty="0"/>
              <a:t>– (Труды института</a:t>
            </a:r>
            <a:r>
              <a:rPr lang="ru-RU" sz="1850" i="1" dirty="0"/>
              <a:t>  /</a:t>
            </a:r>
            <a:r>
              <a:rPr lang="ru-RU" sz="1850" dirty="0"/>
              <a:t> Московский государственный технический университет имени Н. Э. Баумана</a:t>
            </a:r>
            <a:r>
              <a:rPr lang="ru-RU" sz="1850" b="1" i="1" dirty="0"/>
              <a:t> ; </a:t>
            </a:r>
            <a:r>
              <a:rPr lang="ru-RU" sz="1850" b="1" dirty="0"/>
              <a:t>т. 139. Раздел «Машиностроение». Серия «Основы проектирования </a:t>
            </a:r>
            <a:r>
              <a:rPr lang="ru-RU" sz="1850" b="1" dirty="0" err="1"/>
              <a:t>виброзащиты</a:t>
            </a:r>
            <a:r>
              <a:rPr lang="ru-RU" sz="1850" b="1" dirty="0"/>
              <a:t> космических аппаратов» ; </a:t>
            </a:r>
            <a:r>
              <a:rPr lang="ru-RU" sz="1850" b="1" dirty="0" err="1"/>
              <a:t>вып</a:t>
            </a:r>
            <a:r>
              <a:rPr lang="ru-RU" sz="1850" b="1" dirty="0"/>
              <a:t>. 13). </a:t>
            </a:r>
            <a:r>
              <a:rPr lang="ru-RU" sz="1850" dirty="0"/>
              <a:t>– </a:t>
            </a:r>
            <a:r>
              <a:rPr lang="en-US" sz="1850" b="1" dirty="0"/>
              <a:t>ISBN</a:t>
            </a:r>
            <a:r>
              <a:rPr lang="ru-RU" sz="1850" b="1" dirty="0"/>
              <a:t> 978-5-84213-011-0. </a:t>
            </a:r>
            <a:r>
              <a:rPr lang="ru-RU" sz="1850" i="1" dirty="0"/>
              <a:t>–</a:t>
            </a:r>
            <a:r>
              <a:rPr lang="ru-RU" sz="1850" b="1" dirty="0"/>
              <a:t> </a:t>
            </a:r>
            <a:r>
              <a:rPr lang="ru-RU" sz="1850" dirty="0"/>
              <a:t>Текст : непосредственный.</a:t>
            </a:r>
            <a:endParaRPr lang="ru-RU" altLang="ru-RU" sz="1850" dirty="0"/>
          </a:p>
        </p:txBody>
      </p:sp>
      <p:sp>
        <p:nvSpPr>
          <p:cNvPr id="12294" name="Прямоугольник 6"/>
          <p:cNvSpPr>
            <a:spLocks noChangeArrowheads="1"/>
          </p:cNvSpPr>
          <p:nvPr/>
        </p:nvSpPr>
        <p:spPr bwMode="auto">
          <a:xfrm>
            <a:off x="4716463" y="836613"/>
            <a:ext cx="4427537" cy="563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533400"/>
            <a:r>
              <a:rPr lang="ru-RU" sz="2400" b="1" dirty="0"/>
              <a:t>Бортовые источники возмущений: историко-математический очерк (1850–2000) </a:t>
            </a:r>
            <a:r>
              <a:rPr lang="ru-RU" sz="2400" dirty="0"/>
              <a:t>/</a:t>
            </a:r>
            <a:r>
              <a:rPr lang="ru-RU" sz="2400" b="1" dirty="0"/>
              <a:t> С. Баранова, А. </a:t>
            </a:r>
            <a:r>
              <a:rPr lang="ru-RU" sz="2400" b="1" dirty="0" err="1"/>
              <a:t>Броновицкая</a:t>
            </a:r>
            <a:r>
              <a:rPr lang="ru-RU" sz="2400" b="1" dirty="0"/>
              <a:t>,       Е. </a:t>
            </a:r>
            <a:r>
              <a:rPr lang="ru-RU" sz="2400" b="1" dirty="0" err="1"/>
              <a:t>Гаспарова</a:t>
            </a:r>
            <a:r>
              <a:rPr lang="ru-RU" sz="2400" b="1" dirty="0"/>
              <a:t> [и др.]</a:t>
            </a:r>
            <a:r>
              <a:rPr lang="ru-RU" sz="2400" dirty="0"/>
              <a:t>. – </a:t>
            </a:r>
            <a:r>
              <a:rPr lang="ru-RU" sz="2400" b="1" dirty="0"/>
              <a:t>3-е изд.</a:t>
            </a:r>
            <a:r>
              <a:rPr lang="ru-RU" sz="2400" b="1" i="1" dirty="0"/>
              <a:t> </a:t>
            </a:r>
            <a:r>
              <a:rPr lang="ru-RU" sz="2400" dirty="0"/>
              <a:t>– </a:t>
            </a:r>
            <a:r>
              <a:rPr lang="ru-RU" sz="2400" b="1" dirty="0"/>
              <a:t>Москва ; Санкт-Петербург ; Владивосток </a:t>
            </a:r>
            <a:r>
              <a:rPr lang="ru-RU" sz="2400" dirty="0"/>
              <a:t>:</a:t>
            </a:r>
            <a:r>
              <a:rPr lang="ru-RU" sz="2400" b="1" dirty="0"/>
              <a:t> Союз, Карел. регион. </a:t>
            </a:r>
            <a:r>
              <a:rPr lang="ru-RU" sz="2400" b="1" dirty="0" err="1"/>
              <a:t>отд-ние</a:t>
            </a:r>
            <a:r>
              <a:rPr lang="ru-RU" sz="2400" dirty="0"/>
              <a:t>, </a:t>
            </a:r>
            <a:r>
              <a:rPr lang="ru-RU" sz="2400" b="1" dirty="0"/>
              <a:t>2018</a:t>
            </a:r>
            <a:r>
              <a:rPr lang="ru-RU" sz="2400" i="1" dirty="0"/>
              <a:t>. – </a:t>
            </a:r>
            <a:r>
              <a:rPr lang="ru-RU" sz="2400" b="1" dirty="0"/>
              <a:t>327 </a:t>
            </a:r>
            <a:r>
              <a:rPr lang="ru-RU" sz="2400" b="1" dirty="0" err="1"/>
              <a:t>c</a:t>
            </a:r>
            <a:r>
              <a:rPr lang="ru-RU" sz="2400" b="1" dirty="0"/>
              <a:t>. – (Труды института</a:t>
            </a:r>
            <a:r>
              <a:rPr lang="ru-RU" sz="2400" i="1" dirty="0"/>
              <a:t> </a:t>
            </a:r>
            <a:r>
              <a:rPr lang="ru-RU" sz="2400" b="1" i="1" dirty="0"/>
              <a:t>; </a:t>
            </a:r>
            <a:r>
              <a:rPr lang="ru-RU" sz="2400" b="1" dirty="0"/>
              <a:t>т. 139. Раздел «Машиностроение». Серия «Основы проектирования </a:t>
            </a:r>
            <a:r>
              <a:rPr lang="ru-RU" sz="2400" b="1" dirty="0" err="1"/>
              <a:t>виброзащиты</a:t>
            </a:r>
            <a:r>
              <a:rPr lang="ru-RU" sz="2400" b="1" dirty="0"/>
              <a:t> космических аппаратов» ; </a:t>
            </a:r>
            <a:r>
              <a:rPr lang="ru-RU" sz="2400" b="1" dirty="0" err="1"/>
              <a:t>вып</a:t>
            </a:r>
            <a:r>
              <a:rPr lang="ru-RU" sz="2400" b="1" dirty="0"/>
              <a:t>. 13). </a:t>
            </a:r>
            <a:r>
              <a:rPr lang="ru-RU" sz="2400" i="1" dirty="0"/>
              <a:t>– </a:t>
            </a:r>
            <a:r>
              <a:rPr lang="en-US" sz="2400" b="1" dirty="0"/>
              <a:t>ISBN</a:t>
            </a:r>
            <a:r>
              <a:rPr lang="ru-RU" sz="2400" b="1" dirty="0"/>
              <a:t> 978-5-84213-011-0.</a:t>
            </a:r>
            <a:endParaRPr lang="ru-RU" alt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8" descr="C:\Users\vsekane4to\Desktop\Без-имени-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63050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5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FE02CE7-2115-4BF6-8F91-CB988783421B}" type="slidenum">
              <a:rPr lang="ru-RU" altLang="ru-RU" smtClean="0"/>
              <a:pPr/>
              <a:t>11</a:t>
            </a:fld>
            <a:endParaRPr lang="ru-RU" altLang="ru-RU" smtClean="0"/>
          </a:p>
        </p:txBody>
      </p:sp>
      <p:sp>
        <p:nvSpPr>
          <p:cNvPr id="13316" name="Заголовок 18"/>
          <p:cNvSpPr txBox="1">
            <a:spLocks/>
          </p:cNvSpPr>
          <p:nvPr/>
        </p:nvSpPr>
        <p:spPr bwMode="auto">
          <a:xfrm>
            <a:off x="1547813" y="0"/>
            <a:ext cx="7596187" cy="81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altLang="ru-RU" sz="2800" b="1" dirty="0">
                <a:solidFill>
                  <a:srgbClr val="FF0000"/>
                </a:solidFill>
              </a:rPr>
              <a:t>Можно ли использовать шаблон краткого БО для списка источников</a:t>
            </a:r>
            <a:r>
              <a:rPr lang="ru-RU" altLang="ru-RU" sz="2800" b="1" dirty="0" smtClean="0">
                <a:solidFill>
                  <a:srgbClr val="FF0000"/>
                </a:solidFill>
              </a:rPr>
              <a:t>?</a:t>
            </a:r>
            <a:endParaRPr lang="ru-RU" altLang="ru-RU" sz="2800" b="1" dirty="0">
              <a:solidFill>
                <a:srgbClr val="FF0000"/>
              </a:solidFill>
            </a:endParaRPr>
          </a:p>
        </p:txBody>
      </p:sp>
      <p:sp>
        <p:nvSpPr>
          <p:cNvPr id="13317" name="Содержимое 19"/>
          <p:cNvSpPr txBox="1">
            <a:spLocks/>
          </p:cNvSpPr>
          <p:nvPr/>
        </p:nvSpPr>
        <p:spPr bwMode="auto">
          <a:xfrm>
            <a:off x="179388" y="1268413"/>
            <a:ext cx="8713787" cy="530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indent="722313"/>
            <a:endParaRPr lang="ru-RU" altLang="ru-RU" sz="2800"/>
          </a:p>
        </p:txBody>
      </p:sp>
      <p:sp>
        <p:nvSpPr>
          <p:cNvPr id="17414" name="Содержимое 19"/>
          <p:cNvSpPr txBox="1">
            <a:spLocks/>
          </p:cNvSpPr>
          <p:nvPr/>
        </p:nvSpPr>
        <p:spPr bwMode="auto">
          <a:xfrm>
            <a:off x="331788" y="1052513"/>
            <a:ext cx="8713787" cy="567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ru-RU" sz="2800" b="1" dirty="0"/>
              <a:t>Ответ – ДА!</a:t>
            </a:r>
          </a:p>
          <a:p>
            <a:pPr indent="722313" algn="ctr">
              <a:defRPr/>
            </a:pPr>
            <a:r>
              <a:rPr lang="ru-RU" sz="2800" b="1" dirty="0" smtClean="0"/>
              <a:t>Набор </a:t>
            </a:r>
            <a:r>
              <a:rPr lang="ru-RU" sz="2800" b="1" dirty="0"/>
              <a:t>элементов для идентификации и поиска источника необходимый и достаточный!</a:t>
            </a:r>
          </a:p>
          <a:p>
            <a:pPr indent="722313" algn="ctr">
              <a:defRPr/>
            </a:pPr>
            <a:endParaRPr lang="ru-RU" sz="2800" b="1" dirty="0"/>
          </a:p>
          <a:p>
            <a:pPr marL="514350" indent="-514350">
              <a:defRPr/>
            </a:pPr>
            <a:r>
              <a:rPr lang="ru-RU" altLang="ru-RU" sz="3200" dirty="0">
                <a:solidFill>
                  <a:srgbClr val="FF0000"/>
                </a:solidFill>
              </a:rPr>
              <a:t>ГОСТ Р 7.0.100-2018, </a:t>
            </a:r>
            <a:r>
              <a:rPr lang="ru-RU" altLang="ru-RU" sz="3200" dirty="0" err="1">
                <a:solidFill>
                  <a:srgbClr val="FF0000"/>
                </a:solidFill>
              </a:rPr>
              <a:t>пп</a:t>
            </a:r>
            <a:r>
              <a:rPr lang="ru-RU" altLang="ru-RU" sz="3200" dirty="0">
                <a:solidFill>
                  <a:srgbClr val="FF0000"/>
                </a:solidFill>
              </a:rPr>
              <a:t>. 4.4.2-4.4.3:</a:t>
            </a:r>
            <a:br>
              <a:rPr lang="ru-RU" altLang="ru-RU" sz="3200" dirty="0">
                <a:solidFill>
                  <a:srgbClr val="FF0000"/>
                </a:solidFill>
              </a:rPr>
            </a:br>
            <a:r>
              <a:rPr lang="ru-RU" altLang="ru-RU" sz="2400" dirty="0">
                <a:solidFill>
                  <a:srgbClr val="FF0000"/>
                </a:solidFill>
              </a:rPr>
              <a:t>Набор обязательных элементов – обязателен для каждого вида описания</a:t>
            </a:r>
          </a:p>
          <a:p>
            <a:pPr marL="514350" indent="-514350" algn="ctr">
              <a:defRPr/>
            </a:pPr>
            <a:r>
              <a:rPr lang="ru-RU" altLang="ru-RU" sz="2400" i="1" u="sng" dirty="0">
                <a:solidFill>
                  <a:srgbClr val="FF0000"/>
                </a:solidFill>
              </a:rPr>
              <a:t>Использование условно-обязательных и факультативных элементов определяет </a:t>
            </a:r>
            <a:r>
              <a:rPr lang="ru-RU" altLang="ru-RU" sz="2400" i="1" u="sng" dirty="0" err="1">
                <a:solidFill>
                  <a:srgbClr val="FF0000"/>
                </a:solidFill>
              </a:rPr>
              <a:t>библиографирующая</a:t>
            </a:r>
            <a:r>
              <a:rPr lang="ru-RU" altLang="ru-RU" sz="2400" i="1" u="sng" dirty="0">
                <a:solidFill>
                  <a:srgbClr val="FF0000"/>
                </a:solidFill>
              </a:rPr>
              <a:t> организация</a:t>
            </a:r>
            <a:r>
              <a:rPr lang="ru-RU" altLang="ru-RU" sz="2400" dirty="0">
                <a:solidFill>
                  <a:srgbClr val="FF0000"/>
                </a:solidFill>
              </a:rPr>
              <a:t>!!! </a:t>
            </a:r>
            <a:r>
              <a:rPr lang="ru-RU" sz="2600" b="1" u="sng" dirty="0">
                <a:solidFill>
                  <a:srgbClr val="0070C0"/>
                </a:solidFill>
              </a:rPr>
              <a:t>(МР)</a:t>
            </a:r>
            <a:r>
              <a:rPr lang="ru-RU" altLang="ru-RU" sz="2400" dirty="0">
                <a:solidFill>
                  <a:srgbClr val="FF0000"/>
                </a:solidFill>
              </a:rPr>
              <a:t/>
            </a:r>
            <a:br>
              <a:rPr lang="ru-RU" altLang="ru-RU" sz="2400" dirty="0">
                <a:solidFill>
                  <a:srgbClr val="FF0000"/>
                </a:solidFill>
              </a:rPr>
            </a:br>
            <a:r>
              <a:rPr lang="ru-RU" altLang="ru-RU" sz="2800" dirty="0"/>
              <a:t>Для конкретного информационного </a:t>
            </a:r>
            <a:r>
              <a:rPr lang="ru-RU" altLang="ru-RU" sz="2800" dirty="0" smtClean="0"/>
              <a:t>массива (списка, ЭК или указателя)</a:t>
            </a:r>
            <a:r>
              <a:rPr lang="ru-RU" altLang="ru-RU" sz="2800" dirty="0"/>
              <a:t/>
            </a:r>
            <a:br>
              <a:rPr lang="ru-RU" altLang="ru-RU" sz="2800" dirty="0"/>
            </a:br>
            <a:r>
              <a:rPr lang="ru-RU" altLang="ru-RU" sz="2800" dirty="0"/>
              <a:t>он должен быть постоянным</a:t>
            </a:r>
            <a:r>
              <a:rPr lang="ru-RU" altLang="ru-RU" sz="2800" dirty="0" smtClean="0"/>
              <a:t>!</a:t>
            </a:r>
            <a:endParaRPr lang="ru-RU" alt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8" descr="C:\Users\vsekane4to\Desktop\Без-имени-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63050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57C940B-7590-49F5-A8CA-52573B42F1F7}" type="slidenum">
              <a:rPr lang="ru-RU" altLang="ru-RU" smtClean="0"/>
              <a:pPr/>
              <a:t>12</a:t>
            </a:fld>
            <a:endParaRPr lang="ru-RU" altLang="ru-RU" smtClean="0"/>
          </a:p>
        </p:txBody>
      </p:sp>
      <p:sp>
        <p:nvSpPr>
          <p:cNvPr id="14340" name="Заголовок 18"/>
          <p:cNvSpPr txBox="1">
            <a:spLocks/>
          </p:cNvSpPr>
          <p:nvPr/>
        </p:nvSpPr>
        <p:spPr bwMode="auto">
          <a:xfrm>
            <a:off x="1547813" y="0"/>
            <a:ext cx="7596187" cy="81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altLang="ru-RU" sz="2800" b="1">
                <a:solidFill>
                  <a:srgbClr val="FF0000"/>
                </a:solidFill>
              </a:rPr>
              <a:t>Источник информации для БО (п. 4.7)</a:t>
            </a:r>
          </a:p>
        </p:txBody>
      </p:sp>
      <p:sp>
        <p:nvSpPr>
          <p:cNvPr id="14341" name="Содержимое 19"/>
          <p:cNvSpPr txBox="1">
            <a:spLocks/>
          </p:cNvSpPr>
          <p:nvPr/>
        </p:nvSpPr>
        <p:spPr bwMode="auto">
          <a:xfrm>
            <a:off x="179388" y="1268413"/>
            <a:ext cx="8713787" cy="530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indent="722313"/>
            <a:endParaRPr lang="ru-RU" altLang="ru-RU" sz="2800"/>
          </a:p>
        </p:txBody>
      </p:sp>
      <p:sp>
        <p:nvSpPr>
          <p:cNvPr id="17414" name="Содержимое 19"/>
          <p:cNvSpPr txBox="1">
            <a:spLocks/>
          </p:cNvSpPr>
          <p:nvPr/>
        </p:nvSpPr>
        <p:spPr bwMode="auto">
          <a:xfrm>
            <a:off x="179388" y="836613"/>
            <a:ext cx="8964612" cy="583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14350" indent="-514350">
              <a:buFont typeface="Calibri" pitchFamily="34" charset="0"/>
              <a:buAutoNum type="arabicPeriod"/>
              <a:defRPr/>
            </a:pPr>
            <a:r>
              <a:rPr lang="ru-RU" sz="2400" dirty="0"/>
              <a:t>Источником информации является р</a:t>
            </a:r>
            <a:r>
              <a:rPr lang="ru-RU" altLang="ru-RU" sz="2400" dirty="0"/>
              <a:t>есурс в целом: </a:t>
            </a:r>
            <a:r>
              <a:rPr lang="ru-RU" sz="2400" dirty="0"/>
              <a:t>титульный лист, титульный экран, этикетка, наклейка и т. п. (по </a:t>
            </a:r>
            <a:r>
              <a:rPr lang="ru-RU" sz="2400" dirty="0">
                <a:solidFill>
                  <a:srgbClr val="FF0000"/>
                </a:solidFill>
              </a:rPr>
              <a:t>ГОСТ 7.82</a:t>
            </a:r>
            <a:r>
              <a:rPr lang="ru-RU" sz="2400" dirty="0"/>
              <a:t>, </a:t>
            </a:r>
            <a:r>
              <a:rPr lang="ru-RU" sz="2400" dirty="0">
                <a:solidFill>
                  <a:srgbClr val="FF0000"/>
                </a:solidFill>
              </a:rPr>
              <a:t>ГОСТ Р 7.0.4</a:t>
            </a:r>
            <a:r>
              <a:rPr lang="ru-RU" sz="2400" dirty="0"/>
              <a:t>, </a:t>
            </a:r>
            <a:r>
              <a:rPr lang="ru-RU" sz="2400" dirty="0">
                <a:solidFill>
                  <a:srgbClr val="FF0000"/>
                </a:solidFill>
              </a:rPr>
              <a:t>ГОСТ Р 7.0.7</a:t>
            </a:r>
            <a:r>
              <a:rPr lang="ru-RU" sz="2400" dirty="0"/>
              <a:t>, </a:t>
            </a:r>
            <a:r>
              <a:rPr lang="ru-RU" sz="2400" dirty="0">
                <a:solidFill>
                  <a:srgbClr val="FF0000"/>
                </a:solidFill>
              </a:rPr>
              <a:t>ГОСТ Р 7.0.83</a:t>
            </a:r>
            <a:r>
              <a:rPr lang="ru-RU" sz="2400" dirty="0"/>
              <a:t>)</a:t>
            </a:r>
            <a:endParaRPr lang="ru-RU" altLang="ru-RU" sz="2000" dirty="0"/>
          </a:p>
          <a:p>
            <a:pPr marL="514350" indent="-514350">
              <a:buFont typeface="Calibri" pitchFamily="34" charset="0"/>
              <a:buAutoNum type="arabicPeriod"/>
              <a:defRPr/>
            </a:pPr>
            <a:r>
              <a:rPr lang="ru-RU" altLang="ru-RU" sz="2400" u="sng" dirty="0"/>
              <a:t>Сериальные/многочастные монографические ресурсы составляют по первому/раннему выпуску с использованием сведений из других выпусков</a:t>
            </a:r>
          </a:p>
          <a:p>
            <a:pPr marL="514350" indent="-514350">
              <a:buFont typeface="Calibri" pitchFamily="34" charset="0"/>
              <a:buAutoNum type="arabicPeriod"/>
              <a:defRPr/>
            </a:pPr>
            <a:r>
              <a:rPr lang="ru-RU" altLang="ru-RU" sz="2400" dirty="0"/>
              <a:t>Источники информации могут быть </a:t>
            </a:r>
            <a:r>
              <a:rPr lang="x-none" altLang="ru-RU" sz="2400"/>
              <a:t>заимствованы из источников вне ресурса</a:t>
            </a:r>
            <a:r>
              <a:rPr lang="ru-RU" altLang="ru-RU" sz="2400" dirty="0"/>
              <a:t>, единичными или множественными. П</a:t>
            </a:r>
            <a:r>
              <a:rPr lang="ru-RU" sz="2400" dirty="0"/>
              <a:t>редпочтение отдается сведениям, заимствованным из предписанного источника информации</a:t>
            </a:r>
            <a:endParaRPr lang="ru-RU" altLang="ru-RU" sz="2400" dirty="0"/>
          </a:p>
          <a:p>
            <a:pPr marL="514350" indent="-514350">
              <a:buFont typeface="Calibri" pitchFamily="34" charset="0"/>
              <a:buAutoNum type="arabicPeriod"/>
              <a:defRPr/>
            </a:pPr>
            <a:r>
              <a:rPr lang="ru-RU" altLang="ru-RU" sz="2400" dirty="0"/>
              <a:t>С</a:t>
            </a:r>
            <a:r>
              <a:rPr lang="x-none" altLang="ru-RU" sz="2400"/>
              <a:t>ведения указывают </a:t>
            </a:r>
            <a:r>
              <a:rPr lang="ru-RU" altLang="ru-RU" sz="2400" dirty="0"/>
              <a:t>в </a:t>
            </a:r>
            <a:r>
              <a:rPr lang="x-none" altLang="ru-RU" sz="2400"/>
              <a:t>форме</a:t>
            </a:r>
            <a:r>
              <a:rPr lang="ru-RU" altLang="ru-RU" sz="2400" dirty="0"/>
              <a:t>,</a:t>
            </a:r>
            <a:r>
              <a:rPr lang="x-none" altLang="ru-RU" sz="2400"/>
              <a:t> </a:t>
            </a:r>
            <a:r>
              <a:rPr lang="ru-RU" altLang="ru-RU" sz="2400" dirty="0"/>
              <a:t>приведенной в</a:t>
            </a:r>
            <a:r>
              <a:rPr lang="x-none" altLang="ru-RU" sz="2400"/>
              <a:t> источнике</a:t>
            </a:r>
            <a:endParaRPr lang="ru-RU" altLang="ru-RU" sz="2400" dirty="0"/>
          </a:p>
          <a:p>
            <a:pPr marL="514350" indent="-514350">
              <a:buFont typeface="Calibri" pitchFamily="34" charset="0"/>
              <a:buAutoNum type="arabicPeriod"/>
              <a:defRPr/>
            </a:pPr>
            <a:r>
              <a:rPr lang="x-none" altLang="ru-RU" sz="2400" dirty="0"/>
              <a:t>Сведения, сформулированные на </a:t>
            </a:r>
            <a:r>
              <a:rPr lang="x-none" altLang="ru-RU" sz="2400"/>
              <a:t>основе анализа</a:t>
            </a:r>
            <a:r>
              <a:rPr lang="ru-RU" altLang="ru-RU" sz="2400" dirty="0"/>
              <a:t> / </a:t>
            </a:r>
            <a:r>
              <a:rPr lang="ru-RU" altLang="ru-RU" sz="2400" dirty="0" err="1"/>
              <a:t>з</a:t>
            </a:r>
            <a:r>
              <a:rPr lang="x-none" altLang="ru-RU" sz="2400"/>
              <a:t>аимствованные </a:t>
            </a:r>
            <a:r>
              <a:rPr lang="x-none" altLang="ru-RU" sz="2400" dirty="0"/>
              <a:t>из источников вне ресурса, во всех областях библиографического описания, кроме области примечания, приводят в </a:t>
            </a:r>
            <a:r>
              <a:rPr lang="x-none" altLang="ru-RU" sz="2400"/>
              <a:t>квадратных скобках</a:t>
            </a:r>
            <a:endParaRPr lang="ru-RU" altLang="ru-RU" sz="2400" dirty="0"/>
          </a:p>
          <a:p>
            <a:pPr indent="722313">
              <a:defRPr/>
            </a:pPr>
            <a:endParaRPr lang="ru-RU" sz="2800" b="1" dirty="0"/>
          </a:p>
          <a:p>
            <a:pPr indent="722313">
              <a:defRPr/>
            </a:pPr>
            <a:endParaRPr lang="ru-RU" altLang="ru-RU" sz="2800" b="1" dirty="0"/>
          </a:p>
          <a:p>
            <a:pPr indent="722313">
              <a:defRPr/>
            </a:pPr>
            <a:endParaRPr lang="ru-RU" alt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8" descr="C:\Users\vsekane4to\Desktop\Без-имени-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63050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1E3157A-92CA-4258-B0C0-900FE7FDC519}" type="slidenum">
              <a:rPr lang="ru-RU" altLang="ru-RU" smtClean="0"/>
              <a:pPr/>
              <a:t>13</a:t>
            </a:fld>
            <a:endParaRPr lang="ru-RU" altLang="ru-RU" smtClean="0"/>
          </a:p>
        </p:txBody>
      </p:sp>
      <p:sp>
        <p:nvSpPr>
          <p:cNvPr id="15364" name="Заголовок 18"/>
          <p:cNvSpPr txBox="1">
            <a:spLocks/>
          </p:cNvSpPr>
          <p:nvPr/>
        </p:nvSpPr>
        <p:spPr bwMode="auto">
          <a:xfrm>
            <a:off x="1547813" y="0"/>
            <a:ext cx="7596187" cy="81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altLang="ru-RU" sz="2800" b="1">
                <a:solidFill>
                  <a:srgbClr val="FF0000"/>
                </a:solidFill>
              </a:rPr>
              <a:t>Язык БО (п. 4.8)</a:t>
            </a:r>
          </a:p>
        </p:txBody>
      </p:sp>
      <p:sp>
        <p:nvSpPr>
          <p:cNvPr id="15365" name="Содержимое 19"/>
          <p:cNvSpPr txBox="1">
            <a:spLocks/>
          </p:cNvSpPr>
          <p:nvPr/>
        </p:nvSpPr>
        <p:spPr bwMode="auto">
          <a:xfrm>
            <a:off x="179388" y="1268413"/>
            <a:ext cx="8713787" cy="530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indent="722313"/>
            <a:endParaRPr lang="ru-RU" altLang="ru-RU" sz="2800"/>
          </a:p>
        </p:txBody>
      </p:sp>
      <p:sp>
        <p:nvSpPr>
          <p:cNvPr id="17414" name="Содержимое 19"/>
          <p:cNvSpPr txBox="1">
            <a:spLocks/>
          </p:cNvSpPr>
          <p:nvPr/>
        </p:nvSpPr>
        <p:spPr bwMode="auto">
          <a:xfrm>
            <a:off x="179388" y="836613"/>
            <a:ext cx="8964612" cy="583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14350" indent="-514350">
              <a:buFont typeface="Calibri" pitchFamily="34" charset="0"/>
              <a:buAutoNum type="arabicPeriod"/>
              <a:defRPr/>
            </a:pPr>
            <a:r>
              <a:rPr lang="ru-RU" altLang="ru-RU" sz="2400" dirty="0"/>
              <a:t>Используют язык выходных сведений ресурса</a:t>
            </a:r>
          </a:p>
          <a:p>
            <a:pPr marL="514350" indent="-514350">
              <a:buFont typeface="Calibri" pitchFamily="34" charset="0"/>
              <a:buAutoNum type="arabicPeriod"/>
              <a:defRPr/>
            </a:pPr>
            <a:r>
              <a:rPr lang="ru-RU" altLang="ru-RU" sz="2400" dirty="0"/>
              <a:t>БО или элементы могут приведены в транскрипции, транслитерации или в переводе на другой язык. </a:t>
            </a:r>
            <a:r>
              <a:rPr lang="ru-RU" altLang="ru-RU" sz="2400" dirty="0" err="1"/>
              <a:t>Транслитера-ция</a:t>
            </a:r>
            <a:r>
              <a:rPr lang="ru-RU" altLang="ru-RU" sz="2400" dirty="0"/>
              <a:t> производится в соответствии с международными или национальными стандартами транслитерации соответствующих языков*</a:t>
            </a:r>
          </a:p>
          <a:p>
            <a:pPr marL="514350" indent="-514350">
              <a:buFont typeface="Calibri" pitchFamily="34" charset="0"/>
              <a:buAutoNum type="arabicPeriod"/>
              <a:defRPr/>
            </a:pPr>
            <a:r>
              <a:rPr lang="ru-RU" altLang="ru-RU" sz="2400" dirty="0"/>
              <a:t>Предпочтение отдается  тексту и выходным сведениям на русском языке или на государственном (официальном) языке (языках) </a:t>
            </a:r>
          </a:p>
          <a:p>
            <a:pPr marL="514350" indent="-514350">
              <a:buFont typeface="Calibri" pitchFamily="34" charset="0"/>
              <a:buAutoNum type="arabicPeriod"/>
              <a:defRPr/>
            </a:pPr>
            <a:r>
              <a:rPr lang="ru-RU" altLang="ru-RU" sz="2400" dirty="0"/>
              <a:t>Выходные сведения в ресурсе на всех языках неполные </a:t>
            </a:r>
            <a:r>
              <a:rPr lang="ru-RU" sz="2400" dirty="0"/>
              <a:t>– вы</a:t>
            </a:r>
            <a:r>
              <a:rPr lang="ru-RU" altLang="ru-RU" sz="2400" dirty="0"/>
              <a:t>бирают язык, на котором сведения более полные</a:t>
            </a:r>
          </a:p>
          <a:p>
            <a:pPr>
              <a:defRPr/>
            </a:pPr>
            <a:endParaRPr lang="ru-RU" sz="1400" dirty="0"/>
          </a:p>
          <a:p>
            <a:pPr>
              <a:defRPr/>
            </a:pPr>
            <a:r>
              <a:rPr lang="ru-RU" sz="1400" dirty="0"/>
              <a:t>* ГОСТ Р 7.0.34-2014. Правила упрощенной транслитерации русского письма латинским алфавитом. М. : </a:t>
            </a:r>
            <a:r>
              <a:rPr lang="ru-RU" sz="1400" dirty="0" err="1"/>
              <a:t>Стандартинформ</a:t>
            </a:r>
            <a:r>
              <a:rPr lang="ru-RU" sz="1400" dirty="0"/>
              <a:t>, 2018. </a:t>
            </a:r>
            <a:r>
              <a:rPr lang="en-US" sz="1400" dirty="0"/>
              <a:t>URL</a:t>
            </a:r>
            <a:r>
              <a:rPr lang="ru-RU" sz="1400" dirty="0"/>
              <a:t>: </a:t>
            </a:r>
            <a:r>
              <a:rPr lang="en-US" sz="1400" dirty="0">
                <a:hlinkClick r:id="rId4"/>
              </a:rPr>
              <a:t>http://sk5-410-lib-te.at.urfu.ru/docs/</a:t>
            </a:r>
            <a:r>
              <a:rPr lang="ru-RU" sz="1400" dirty="0"/>
              <a:t> (дата обращения: 13.05.2019) ; ГОСТ 7.79-2000 (ИСО 9-95). Правила транслитерации кирилловского письма латинским алфавитом. М. : Изд-во стандартов, 2002. </a:t>
            </a:r>
            <a:r>
              <a:rPr lang="en-US" sz="1400" dirty="0"/>
              <a:t>URL: </a:t>
            </a:r>
            <a:r>
              <a:rPr lang="en-US" sz="1400" dirty="0">
                <a:hlinkClick r:id="rId4"/>
              </a:rPr>
              <a:t>http://sk5-410-lib-te.at.urfu.ru/docs/</a:t>
            </a:r>
            <a:r>
              <a:rPr lang="en-US" sz="1400" dirty="0"/>
              <a:t> ; DS </a:t>
            </a:r>
            <a:r>
              <a:rPr lang="en-US" sz="1400" dirty="0" err="1"/>
              <a:t>DS</a:t>
            </a:r>
            <a:r>
              <a:rPr lang="en-US" sz="1400" dirty="0"/>
              <a:t>/ISO 233-2017</a:t>
            </a:r>
            <a:r>
              <a:rPr lang="ru-RU" sz="1400" dirty="0"/>
              <a:t>. </a:t>
            </a:r>
            <a:r>
              <a:rPr lang="en-US" sz="1400" dirty="0"/>
              <a:t>Documentation – Transliteration of Arabic characters into Latin characters =  </a:t>
            </a:r>
            <a:r>
              <a:rPr lang="ru-RU" sz="1400" dirty="0"/>
              <a:t>Документация – Транслитерация арабских символов в латинские символы  ; </a:t>
            </a:r>
            <a:r>
              <a:rPr lang="en-US" sz="1400" dirty="0"/>
              <a:t>UNI ISO 259-2011</a:t>
            </a:r>
            <a:r>
              <a:rPr lang="ru-RU" sz="1400" dirty="0"/>
              <a:t>. </a:t>
            </a:r>
            <a:r>
              <a:rPr lang="en-US" sz="1400" dirty="0"/>
              <a:t> Documentation - Transliteration of Hebrew characters into Latin characters</a:t>
            </a:r>
            <a:r>
              <a:rPr lang="ru-RU" sz="1400" dirty="0"/>
              <a:t>  = Документация - Транслитерация еврейских символов в латинские символы. </a:t>
            </a:r>
            <a:r>
              <a:rPr lang="en-US" sz="1400" dirty="0"/>
              <a:t>URL: </a:t>
            </a:r>
            <a:r>
              <a:rPr lang="en-US" sz="1400" dirty="0">
                <a:hlinkClick r:id="rId4"/>
              </a:rPr>
              <a:t>http://sk5-410-lib-te.at.urfu.ru/docs/</a:t>
            </a:r>
            <a:r>
              <a:rPr lang="en-US" sz="1400" dirty="0"/>
              <a:t> (</a:t>
            </a:r>
            <a:r>
              <a:rPr lang="ru-RU" sz="1400" dirty="0"/>
              <a:t>дата обращения: 13.05.2019). </a:t>
            </a:r>
          </a:p>
          <a:p>
            <a:pPr>
              <a:defRPr/>
            </a:pPr>
            <a:endParaRPr lang="ru-RU" sz="1400" dirty="0"/>
          </a:p>
          <a:p>
            <a:pPr>
              <a:defRPr/>
            </a:pPr>
            <a:endParaRPr lang="ru-RU" sz="1400" dirty="0"/>
          </a:p>
          <a:p>
            <a:pPr marL="514350" indent="-514350">
              <a:buFont typeface="Calibri" pitchFamily="34" charset="0"/>
              <a:buAutoNum type="arabicPeriod"/>
              <a:defRPr/>
            </a:pPr>
            <a:endParaRPr lang="ru-RU" altLang="ru-RU" sz="2400" dirty="0"/>
          </a:p>
          <a:p>
            <a:pPr marL="514350" indent="-514350">
              <a:buFont typeface="Calibri" pitchFamily="34" charset="0"/>
              <a:buAutoNum type="arabicPeriod"/>
              <a:defRPr/>
            </a:pPr>
            <a:endParaRPr lang="ru-RU" altLang="ru-RU" sz="2400" dirty="0"/>
          </a:p>
          <a:p>
            <a:pPr marL="514350" indent="-514350">
              <a:buFont typeface="Calibri" pitchFamily="34" charset="0"/>
              <a:buAutoNum type="arabicPeriod"/>
              <a:defRPr/>
            </a:pPr>
            <a:endParaRPr lang="ru-RU" altLang="ru-RU" sz="2400" dirty="0"/>
          </a:p>
          <a:p>
            <a:pPr indent="722313">
              <a:defRPr/>
            </a:pPr>
            <a:endParaRPr lang="ru-RU" sz="2800" b="1" dirty="0"/>
          </a:p>
          <a:p>
            <a:pPr indent="722313">
              <a:defRPr/>
            </a:pPr>
            <a:endParaRPr lang="ru-RU" altLang="ru-RU" sz="2800" b="1" dirty="0"/>
          </a:p>
          <a:p>
            <a:pPr indent="722313">
              <a:defRPr/>
            </a:pPr>
            <a:endParaRPr lang="ru-RU" alt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8" descr="C:\Users\vsekane4to\Desktop\Без-имени-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63050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7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67D6BFB-ACCB-4854-B8F2-F1EB0ADA81C5}" type="slidenum">
              <a:rPr lang="ru-RU" altLang="ru-RU" smtClean="0"/>
              <a:pPr/>
              <a:t>14</a:t>
            </a:fld>
            <a:endParaRPr lang="ru-RU" altLang="ru-RU" smtClean="0"/>
          </a:p>
        </p:txBody>
      </p:sp>
      <p:sp>
        <p:nvSpPr>
          <p:cNvPr id="16388" name="Заголовок 18"/>
          <p:cNvSpPr txBox="1">
            <a:spLocks/>
          </p:cNvSpPr>
          <p:nvPr/>
        </p:nvSpPr>
        <p:spPr bwMode="auto">
          <a:xfrm>
            <a:off x="1476375" y="0"/>
            <a:ext cx="7667625" cy="81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altLang="ru-RU" sz="2700" b="1" dirty="0">
                <a:solidFill>
                  <a:srgbClr val="FF0000"/>
                </a:solidFill>
              </a:rPr>
              <a:t>Сокращение слов и словосочетаний  в БО (п. 4.9)</a:t>
            </a:r>
          </a:p>
        </p:txBody>
      </p:sp>
      <p:sp>
        <p:nvSpPr>
          <p:cNvPr id="16389" name="Rectangle 1"/>
          <p:cNvSpPr>
            <a:spLocks noChangeArrowheads="1"/>
          </p:cNvSpPr>
          <p:nvPr/>
        </p:nvSpPr>
        <p:spPr bwMode="auto">
          <a:xfrm>
            <a:off x="0" y="909638"/>
            <a:ext cx="9144000" cy="560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514350" indent="-514350">
              <a:buFont typeface="Calibri" pitchFamily="34" charset="0"/>
              <a:buAutoNum type="arabicPeriod"/>
            </a:pPr>
            <a:r>
              <a:rPr lang="ru-RU" altLang="ru-RU" sz="2400" u="sng" dirty="0"/>
              <a:t>Д</a:t>
            </a:r>
            <a:r>
              <a:rPr lang="ru-RU" sz="2400" u="sng" dirty="0"/>
              <a:t>анные </a:t>
            </a:r>
            <a:r>
              <a:rPr lang="ru-RU" sz="2400" i="1" u="sng" dirty="0"/>
              <a:t>могут</a:t>
            </a:r>
            <a:r>
              <a:rPr lang="ru-RU" sz="2400" u="sng" dirty="0"/>
              <a:t> </a:t>
            </a:r>
            <a:r>
              <a:rPr lang="ru-RU" sz="2400" i="1" u="sng" dirty="0"/>
              <a:t>представлены в полной форме </a:t>
            </a:r>
            <a:r>
              <a:rPr lang="ru-RU" sz="2800" b="1" u="sng" dirty="0">
                <a:solidFill>
                  <a:srgbClr val="0070C0"/>
                </a:solidFill>
              </a:rPr>
              <a:t>(МР)</a:t>
            </a:r>
            <a:endParaRPr lang="ru-RU" sz="2400" i="1" dirty="0"/>
          </a:p>
          <a:p>
            <a:pPr marL="514350" indent="-514350">
              <a:buFont typeface="Calibri" pitchFamily="34" charset="0"/>
              <a:buAutoNum type="arabicPeriod"/>
            </a:pPr>
            <a:r>
              <a:rPr lang="ru-RU" altLang="ru-RU" sz="2400" dirty="0"/>
              <a:t>С</a:t>
            </a:r>
            <a:r>
              <a:rPr lang="ru-RU" sz="2400" dirty="0"/>
              <a:t>окращение слов и словосочетаний </a:t>
            </a:r>
            <a:r>
              <a:rPr lang="ru-RU" altLang="ru-RU" sz="2400" dirty="0"/>
              <a:t>по </a:t>
            </a:r>
            <a:r>
              <a:rPr lang="ru-RU" sz="2400" dirty="0"/>
              <a:t>ГОСТ 7.11 и </a:t>
            </a:r>
            <a:r>
              <a:rPr lang="ru-RU" sz="2400" dirty="0">
                <a:solidFill>
                  <a:srgbClr val="FF0000"/>
                </a:solidFill>
              </a:rPr>
              <a:t>ГОСТ Р 7.0.12</a:t>
            </a:r>
            <a:endParaRPr lang="ru-RU" altLang="ru-RU" sz="2400" i="1" dirty="0">
              <a:solidFill>
                <a:srgbClr val="FF0000"/>
              </a:solidFill>
            </a:endParaRPr>
          </a:p>
          <a:p>
            <a:pPr marL="514350" indent="-514350">
              <a:buFont typeface="Calibri" pitchFamily="34" charset="0"/>
              <a:buAutoNum type="arabicPeriod"/>
            </a:pPr>
            <a:r>
              <a:rPr lang="ru-RU" sz="2400" i="1" dirty="0"/>
              <a:t>Не сокращают </a:t>
            </a:r>
            <a:r>
              <a:rPr lang="ru-RU" sz="2400" dirty="0"/>
              <a:t>слова и словосочетания в БО:</a:t>
            </a:r>
          </a:p>
          <a:p>
            <a:pPr marL="444500" lvl="1" indent="12700">
              <a:buFont typeface="Wingdings" pitchFamily="2" charset="2"/>
              <a:buChar char="ü"/>
            </a:pPr>
            <a:r>
              <a:rPr lang="ru-RU" sz="2400" u="sng" dirty="0"/>
              <a:t>в области вида содержания и средства доступа (область 9)</a:t>
            </a:r>
          </a:p>
          <a:p>
            <a:pPr marL="444500" lvl="1" indent="12700">
              <a:buFont typeface="Wingdings" pitchFamily="2" charset="2"/>
              <a:buChar char="ü"/>
            </a:pPr>
            <a:r>
              <a:rPr lang="ru-RU" sz="2400" dirty="0"/>
              <a:t>в заглавиях, приводимых в различных областях описания</a:t>
            </a:r>
          </a:p>
          <a:p>
            <a:pPr marL="444500" lvl="1" indent="12700">
              <a:buFont typeface="Wingdings" pitchFamily="2" charset="2"/>
              <a:buChar char="ü"/>
            </a:pPr>
            <a:r>
              <a:rPr lang="ru-RU" sz="2400" dirty="0"/>
              <a:t>для</a:t>
            </a:r>
            <a:r>
              <a:rPr lang="ru-RU" sz="2400" u="sng" dirty="0"/>
              <a:t> изданий государственной библиографии, БД, ЭК национальных библиотек</a:t>
            </a:r>
            <a:r>
              <a:rPr lang="ru-RU" sz="2400" dirty="0"/>
              <a:t> – </a:t>
            </a:r>
            <a:r>
              <a:rPr lang="ru-RU" sz="2400" i="1" dirty="0"/>
              <a:t>сведения, относящиеся к заглавию, сведения об ответственности, слова, обозначающие тематическое название издателя</a:t>
            </a:r>
          </a:p>
          <a:p>
            <a:pPr marL="444500" lvl="1" indent="12700">
              <a:buFont typeface="Wingdings" pitchFamily="2" charset="2"/>
              <a:buChar char="ü"/>
            </a:pPr>
            <a:r>
              <a:rPr lang="ru-RU" sz="2400" dirty="0"/>
              <a:t>если в документе приведено сокращение более краткое, чем регламентировано в ГОСТ 7.11 и </a:t>
            </a:r>
            <a:r>
              <a:rPr lang="ru-RU" sz="2400" dirty="0">
                <a:solidFill>
                  <a:srgbClr val="FF0000"/>
                </a:solidFill>
              </a:rPr>
              <a:t>ГОСТ Р 7.0.12</a:t>
            </a:r>
            <a:r>
              <a:rPr lang="ru-RU" sz="2400" dirty="0"/>
              <a:t>, то его воспроизводят в описании </a:t>
            </a:r>
          </a:p>
          <a:p>
            <a:pPr marL="514350" lvl="2" indent="-514350">
              <a:buFont typeface="+mj-lt"/>
              <a:buAutoNum type="arabicPeriod" startAt="4"/>
            </a:pPr>
            <a:r>
              <a:rPr lang="ru-RU" sz="2400" dirty="0"/>
              <a:t>Некоторые сведения в БО можно не приводить и не обозначать их пропуск (</a:t>
            </a:r>
            <a:r>
              <a:rPr lang="ru-RU" b="1" dirty="0"/>
              <a:t>например, названия орденов, почетные, воинские и ученые звания, термины, указывающие на правовой статус организации и т. п.)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8" descr="C:\Users\vsekane4to\Desktop\Без-имени-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9050" y="0"/>
            <a:ext cx="9163050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1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BCB1050-50F1-4138-A975-1627AE5B0825}" type="slidenum">
              <a:rPr lang="ru-RU" altLang="ru-RU" smtClean="0"/>
              <a:pPr/>
              <a:t>15</a:t>
            </a:fld>
            <a:endParaRPr lang="ru-RU" altLang="ru-RU" smtClean="0"/>
          </a:p>
        </p:txBody>
      </p:sp>
      <p:sp>
        <p:nvSpPr>
          <p:cNvPr id="17412" name="Заголовок 18"/>
          <p:cNvSpPr txBox="1">
            <a:spLocks/>
          </p:cNvSpPr>
          <p:nvPr/>
        </p:nvSpPr>
        <p:spPr bwMode="auto">
          <a:xfrm>
            <a:off x="1547813" y="0"/>
            <a:ext cx="7596187" cy="81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altLang="ru-RU" sz="2800" b="1">
                <a:solidFill>
                  <a:srgbClr val="FF0000"/>
                </a:solidFill>
              </a:rPr>
              <a:t>Сохраняются приемы приведения сведений </a:t>
            </a:r>
          </a:p>
        </p:txBody>
      </p:sp>
      <p:sp>
        <p:nvSpPr>
          <p:cNvPr id="17413" name="Содержимое 19"/>
          <p:cNvSpPr txBox="1">
            <a:spLocks/>
          </p:cNvSpPr>
          <p:nvPr/>
        </p:nvSpPr>
        <p:spPr bwMode="auto">
          <a:xfrm>
            <a:off x="179388" y="1268413"/>
            <a:ext cx="8713787" cy="530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indent="722313"/>
            <a:endParaRPr lang="ru-RU" altLang="ru-RU" sz="2800"/>
          </a:p>
        </p:txBody>
      </p:sp>
      <p:sp>
        <p:nvSpPr>
          <p:cNvPr id="17414" name="Содержимое 19"/>
          <p:cNvSpPr txBox="1">
            <a:spLocks/>
          </p:cNvSpPr>
          <p:nvPr/>
        </p:nvSpPr>
        <p:spPr bwMode="auto">
          <a:xfrm>
            <a:off x="0" y="836613"/>
            <a:ext cx="9144000" cy="583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14350" indent="-514350">
              <a:buFont typeface="Calibri" pitchFamily="34" charset="0"/>
              <a:buAutoNum type="arabicPeriod"/>
            </a:pPr>
            <a:endParaRPr lang="ru-RU" altLang="ru-RU" sz="2400" dirty="0"/>
          </a:p>
          <a:p>
            <a:pPr marL="514350" indent="-514350">
              <a:buFont typeface="Calibri" pitchFamily="34" charset="0"/>
              <a:buAutoNum type="arabicPeriod"/>
            </a:pPr>
            <a:r>
              <a:rPr lang="ru-RU" altLang="ru-RU" sz="2800" dirty="0"/>
              <a:t>Нормы современной орфографии (п. 4.10)</a:t>
            </a:r>
          </a:p>
          <a:p>
            <a:pPr marL="514350" indent="-514350">
              <a:buFont typeface="Calibri" pitchFamily="34" charset="0"/>
              <a:buAutoNum type="arabicPeriod"/>
            </a:pPr>
            <a:r>
              <a:rPr lang="ru-RU" altLang="ru-RU" sz="2800" dirty="0"/>
              <a:t>Ошибки и опечатки в источнике (п. 4.10)</a:t>
            </a:r>
          </a:p>
          <a:p>
            <a:pPr marL="514350" indent="-514350">
              <a:buFont typeface="Calibri" pitchFamily="34" charset="0"/>
              <a:buAutoNum type="arabicPeriod"/>
            </a:pPr>
            <a:r>
              <a:rPr lang="ru-RU" altLang="ru-RU" sz="2800" dirty="0"/>
              <a:t>Числительные (п.4.10</a:t>
            </a:r>
            <a:r>
              <a:rPr lang="ru-RU" altLang="ru-RU" sz="2800" dirty="0" smtClean="0"/>
              <a:t>) </a:t>
            </a:r>
            <a:r>
              <a:rPr lang="ru-RU" altLang="ru-RU" sz="2800" b="1" dirty="0" smtClean="0">
                <a:solidFill>
                  <a:srgbClr val="0070C0"/>
                </a:solidFill>
              </a:rPr>
              <a:t>(МР)</a:t>
            </a:r>
            <a:endParaRPr lang="ru-RU" altLang="ru-RU" sz="2800" b="1" dirty="0">
              <a:solidFill>
                <a:srgbClr val="0070C0"/>
              </a:solidFill>
            </a:endParaRPr>
          </a:p>
          <a:p>
            <a:pPr marL="514350" indent="-514350">
              <a:buFont typeface="Wingdings" pitchFamily="2" charset="2"/>
              <a:buChar char="ü"/>
            </a:pPr>
            <a:r>
              <a:rPr lang="ru-RU" sz="2400" dirty="0"/>
              <a:t>Порядковые числительные приводят, как правило, с наращением окончаний по правилам грамматики языка</a:t>
            </a:r>
          </a:p>
          <a:p>
            <a:pPr marL="514350" indent="-514350" algn="ctr"/>
            <a:r>
              <a:rPr lang="ru-RU" sz="2400" b="1" i="1" dirty="0"/>
              <a:t>3-е изд. = 3-е </a:t>
            </a:r>
            <a:r>
              <a:rPr lang="en-US" sz="2400" b="1" i="1" dirty="0" err="1"/>
              <a:t>ed</a:t>
            </a:r>
            <a:r>
              <a:rPr lang="ru-RU" sz="2400" b="1" i="1" dirty="0"/>
              <a:t>. = 3</a:t>
            </a:r>
            <a:r>
              <a:rPr lang="en-US" sz="2400" b="1" i="1" baseline="30000" dirty="0"/>
              <a:t>rd</a:t>
            </a:r>
            <a:r>
              <a:rPr lang="en-US" sz="2400" b="1" i="1" dirty="0"/>
              <a:t> </a:t>
            </a:r>
            <a:r>
              <a:rPr lang="en-US" sz="2400" b="1" i="1" dirty="0" err="1"/>
              <a:t>ed</a:t>
            </a:r>
            <a:r>
              <a:rPr lang="ru-RU" sz="2400" b="1" i="1" dirty="0"/>
              <a:t>.                             </a:t>
            </a:r>
            <a:r>
              <a:rPr lang="ru-RU" sz="2400" b="1" dirty="0"/>
              <a:t>    </a:t>
            </a:r>
            <a:r>
              <a:rPr lang="ru-RU" sz="2400" b="1" i="1" u="sng" dirty="0"/>
              <a:t>3. </a:t>
            </a:r>
            <a:r>
              <a:rPr lang="en-US" sz="2400" b="1" i="1" u="sng" dirty="0" err="1"/>
              <a:t>Aufl</a:t>
            </a:r>
            <a:r>
              <a:rPr lang="ru-RU" sz="2400" b="1" i="1" u="sng" dirty="0"/>
              <a:t>. </a:t>
            </a:r>
            <a:r>
              <a:rPr lang="ru-RU" sz="2400" i="1" dirty="0"/>
              <a:t>(нем. яз.)</a:t>
            </a:r>
            <a:endParaRPr lang="ru-RU" sz="2800" i="1" dirty="0"/>
          </a:p>
          <a:p>
            <a:pPr marL="514350" indent="-514350">
              <a:buFont typeface="Wingdings" pitchFamily="2" charset="2"/>
              <a:buChar char="ü"/>
            </a:pPr>
            <a:r>
              <a:rPr lang="ru-RU" sz="2400" dirty="0"/>
              <a:t>Без наращения окончания приводят порядковые номера томов, глав, страниц, классов, курсов, если родовое слово («том», «глава» и т. п.) предшествует порядковому номеру</a:t>
            </a:r>
            <a:endParaRPr lang="ru-RU" altLang="ru-RU" sz="2400" dirty="0"/>
          </a:p>
          <a:p>
            <a:pPr marL="514350" indent="-514350">
              <a:buFont typeface="Calibri" pitchFamily="34" charset="0"/>
              <a:buAutoNum type="arabicPeriod"/>
            </a:pPr>
            <a:endParaRPr lang="ru-RU" sz="2400" dirty="0"/>
          </a:p>
          <a:p>
            <a:pPr marL="1885950" lvl="3" indent="-514350"/>
            <a:r>
              <a:rPr lang="ru-RU" altLang="ru-RU" sz="2400" b="1" u="sng" dirty="0"/>
              <a:t>Том</a:t>
            </a:r>
            <a:r>
              <a:rPr lang="ru-RU" altLang="ru-RU" sz="2400" b="1" dirty="0"/>
              <a:t> 10, </a:t>
            </a:r>
            <a:r>
              <a:rPr lang="ru-RU" altLang="ru-RU" sz="2400" b="1" u="sng" dirty="0"/>
              <a:t>часть</a:t>
            </a:r>
            <a:r>
              <a:rPr lang="ru-RU" altLang="ru-RU" sz="2400" b="1" dirty="0"/>
              <a:t> 3                      </a:t>
            </a:r>
            <a:r>
              <a:rPr lang="ru-RU" altLang="ru-RU" sz="2400" b="1" u="sng" dirty="0"/>
              <a:t>Т.</a:t>
            </a:r>
            <a:r>
              <a:rPr lang="ru-RU" altLang="ru-RU" sz="2400" b="1" dirty="0"/>
              <a:t> 10, </a:t>
            </a:r>
            <a:r>
              <a:rPr lang="ru-RU" altLang="ru-RU" sz="2400" b="1" u="sng" dirty="0"/>
              <a:t>ч.</a:t>
            </a:r>
            <a:r>
              <a:rPr lang="ru-RU" altLang="ru-RU" sz="2400" b="1" dirty="0"/>
              <a:t> 3</a:t>
            </a:r>
          </a:p>
          <a:p>
            <a:pPr marL="1885950" lvl="3" indent="-514350"/>
            <a:r>
              <a:rPr lang="ru-RU" altLang="ru-RU" sz="2400" b="1" dirty="0"/>
              <a:t>6 </a:t>
            </a:r>
            <a:r>
              <a:rPr lang="ru-RU" altLang="ru-RU" sz="2400" b="1" u="sng" dirty="0"/>
              <a:t>класс</a:t>
            </a:r>
            <a:r>
              <a:rPr lang="ru-RU" altLang="ru-RU" sz="2400" b="1" dirty="0"/>
              <a:t>                                     6 </a:t>
            </a:r>
            <a:r>
              <a:rPr lang="ru-RU" altLang="ru-RU" sz="2400" b="1" u="sng" dirty="0" err="1"/>
              <a:t>кл</a:t>
            </a:r>
            <a:r>
              <a:rPr lang="ru-RU" altLang="ru-RU" sz="2400" b="1" u="sng" dirty="0"/>
              <a:t>.</a:t>
            </a:r>
          </a:p>
          <a:p>
            <a:pPr marL="1885950" lvl="3" indent="-514350"/>
            <a:r>
              <a:rPr lang="ru-RU" altLang="ru-RU" sz="2400" b="1" u="sng" dirty="0"/>
              <a:t>Глава </a:t>
            </a:r>
            <a:r>
              <a:rPr lang="ru-RU" altLang="ru-RU" sz="2400" b="1" dirty="0"/>
              <a:t>7                                     </a:t>
            </a:r>
            <a:r>
              <a:rPr lang="ru-RU" altLang="ru-RU" sz="2400" b="1" u="sng" dirty="0"/>
              <a:t>Гл.</a:t>
            </a:r>
            <a:r>
              <a:rPr lang="ru-RU" altLang="ru-RU" sz="2400" b="1" dirty="0"/>
              <a:t> 7</a:t>
            </a:r>
            <a:endParaRPr lang="ru-RU" altLang="ru-RU" sz="2400" dirty="0"/>
          </a:p>
          <a:p>
            <a:pPr marL="514350" indent="-514350">
              <a:buFont typeface="Calibri" pitchFamily="34" charset="0"/>
              <a:buAutoNum type="arabicPeriod"/>
            </a:pPr>
            <a:endParaRPr lang="ru-RU" altLang="ru-RU" sz="2800" dirty="0"/>
          </a:p>
          <a:p>
            <a:pPr marL="514350" indent="-514350">
              <a:buFont typeface="Calibri" pitchFamily="34" charset="0"/>
              <a:buAutoNum type="arabicPeriod"/>
            </a:pPr>
            <a:endParaRPr lang="ru-RU" alt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8" descr="C:\Users\vsekane4to\Desktop\Без-имени-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63050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5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70FB29E-35E4-47E7-8A54-989743B71B24}" type="slidenum">
              <a:rPr lang="ru-RU" altLang="ru-RU" smtClean="0"/>
              <a:pPr/>
              <a:t>16</a:t>
            </a:fld>
            <a:endParaRPr lang="ru-RU" altLang="ru-RU" smtClean="0"/>
          </a:p>
        </p:txBody>
      </p:sp>
      <p:sp>
        <p:nvSpPr>
          <p:cNvPr id="18436" name="Заголовок 18"/>
          <p:cNvSpPr txBox="1">
            <a:spLocks/>
          </p:cNvSpPr>
          <p:nvPr/>
        </p:nvSpPr>
        <p:spPr bwMode="auto">
          <a:xfrm>
            <a:off x="0" y="0"/>
            <a:ext cx="9144000" cy="81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altLang="ru-RU" sz="2800" b="1">
                <a:solidFill>
                  <a:srgbClr val="FF0000"/>
                </a:solidFill>
              </a:rPr>
              <a:t>Пример БО книги одного автора</a:t>
            </a:r>
          </a:p>
        </p:txBody>
      </p:sp>
      <p:sp>
        <p:nvSpPr>
          <p:cNvPr id="18437" name="TextBox 6"/>
          <p:cNvSpPr txBox="1">
            <a:spLocks noChangeArrowheads="1"/>
          </p:cNvSpPr>
          <p:nvPr/>
        </p:nvSpPr>
        <p:spPr bwMode="auto">
          <a:xfrm>
            <a:off x="52388" y="5988050"/>
            <a:ext cx="8964612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/>
              <a:t>Вид содержания </a:t>
            </a:r>
            <a:r>
              <a:rPr lang="ru-RU"/>
              <a:t>условно-обязательный элемент</a:t>
            </a:r>
            <a:r>
              <a:rPr lang="ru-RU" b="1"/>
              <a:t>, </a:t>
            </a:r>
            <a:r>
              <a:rPr lang="ru-RU" i="1"/>
              <a:t>использование</a:t>
            </a:r>
            <a:r>
              <a:rPr lang="ru-RU"/>
              <a:t> </a:t>
            </a:r>
            <a:r>
              <a:rPr lang="ru-RU" i="1"/>
              <a:t>определяет библиографирующая организация </a:t>
            </a:r>
            <a:r>
              <a:rPr lang="ru-RU"/>
              <a:t>(</a:t>
            </a:r>
            <a:r>
              <a:rPr lang="ru-RU" altLang="ru-RU" b="1" u="sng">
                <a:solidFill>
                  <a:srgbClr val="FF0000"/>
                </a:solidFill>
              </a:rPr>
              <a:t>Текст : электронный, </a:t>
            </a:r>
            <a:r>
              <a:rPr lang="ru-RU" altLang="ru-RU" b="1">
                <a:solidFill>
                  <a:srgbClr val="FF0000"/>
                </a:solidFill>
              </a:rPr>
              <a:t>Текст : непосредственный)</a:t>
            </a:r>
            <a:r>
              <a:rPr lang="ru-RU" altLang="ru-RU">
                <a:solidFill>
                  <a:srgbClr val="FF0000"/>
                </a:solidFill>
              </a:rPr>
              <a:t>.</a:t>
            </a:r>
            <a:endParaRPr lang="ru-RU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323850" y="836613"/>
          <a:ext cx="8640960" cy="49785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480"/>
                <a:gridCol w="4320480"/>
              </a:tblGrid>
              <a:tr h="36422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по ГОСТ 7.1–2003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по</a:t>
                      </a:r>
                      <a:r>
                        <a:rPr lang="ru-RU" sz="1800" baseline="0" dirty="0" smtClean="0"/>
                        <a:t> ГОСТ Р 7.0.100</a:t>
                      </a:r>
                      <a:r>
                        <a:rPr lang="ru-RU" sz="1800" dirty="0" smtClean="0"/>
                        <a:t>–</a:t>
                      </a:r>
                      <a:r>
                        <a:rPr lang="ru-RU" sz="1800" baseline="0" dirty="0" smtClean="0"/>
                        <a:t>2018</a:t>
                      </a:r>
                      <a:endParaRPr lang="ru-RU" sz="1800" dirty="0"/>
                    </a:p>
                  </a:txBody>
                  <a:tcPr/>
                </a:tc>
              </a:tr>
              <a:tr h="1972879">
                <a:tc>
                  <a:txBody>
                    <a:bodyPr/>
                    <a:lstStyle/>
                    <a:p>
                      <a:pPr marL="0" marR="0" indent="5334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2000" dirty="0" smtClean="0"/>
                        <a:t>Иванов А. В. Пищеблок : роман / А. В. Иванов. – Изд. 2-е, </a:t>
                      </a:r>
                      <a:r>
                        <a:rPr lang="ru-RU" altLang="ru-RU" sz="2000" dirty="0" err="1" smtClean="0"/>
                        <a:t>перераб</a:t>
                      </a:r>
                      <a:r>
                        <a:rPr lang="ru-RU" altLang="ru-RU" sz="2000" dirty="0" smtClean="0"/>
                        <a:t>.  – Москва : АСТ </a:t>
                      </a:r>
                      <a:r>
                        <a:rPr lang="ru-RU" altLang="ru-RU" sz="2000" dirty="0" smtClean="0">
                          <a:solidFill>
                            <a:srgbClr val="FF0000"/>
                          </a:solidFill>
                        </a:rPr>
                        <a:t>: </a:t>
                      </a:r>
                      <a:r>
                        <a:rPr lang="ru-RU" altLang="ru-RU" sz="2000" b="1" u="sng" dirty="0" smtClean="0">
                          <a:solidFill>
                            <a:srgbClr val="FF0000"/>
                          </a:solidFill>
                        </a:rPr>
                        <a:t>Ред</a:t>
                      </a:r>
                      <a:r>
                        <a:rPr lang="ru-RU" altLang="ru-RU" sz="2000" dirty="0" smtClean="0">
                          <a:solidFill>
                            <a:srgbClr val="FF0000"/>
                          </a:solidFill>
                        </a:rPr>
                        <a:t>.  Елены Шубиной</a:t>
                      </a:r>
                      <a:r>
                        <a:rPr lang="ru-RU" altLang="ru-RU" sz="2000" dirty="0" smtClean="0"/>
                        <a:t>, 2019. – 413 с. – (Библиотека «Знание»). 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5334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2000" dirty="0" smtClean="0"/>
                        <a:t>Иванов А. В. Пищеблок : роман / А. В. Иванов. – Изд. 2-е, </a:t>
                      </a:r>
                      <a:r>
                        <a:rPr lang="ru-RU" altLang="ru-RU" sz="2000" dirty="0" err="1" smtClean="0"/>
                        <a:t>перераб</a:t>
                      </a:r>
                      <a:r>
                        <a:rPr lang="ru-RU" altLang="ru-RU" sz="2000" dirty="0" smtClean="0"/>
                        <a:t>. – Москва : АСТ : </a:t>
                      </a:r>
                      <a:r>
                        <a:rPr lang="ru-RU" altLang="ru-RU" sz="2000" b="1" u="sng" dirty="0" smtClean="0">
                          <a:solidFill>
                            <a:srgbClr val="FF0000"/>
                          </a:solidFill>
                        </a:rPr>
                        <a:t>Редакция</a:t>
                      </a:r>
                      <a:r>
                        <a:rPr lang="ru-RU" altLang="ru-RU" sz="2000" dirty="0" smtClean="0">
                          <a:solidFill>
                            <a:srgbClr val="FF0000"/>
                          </a:solidFill>
                        </a:rPr>
                        <a:t> Елены Шубиной</a:t>
                      </a:r>
                      <a:r>
                        <a:rPr lang="ru-RU" altLang="ru-RU" sz="2000" dirty="0" smtClean="0"/>
                        <a:t>, 2019. – 413 с. – (Библиотека «Знание»). – </a:t>
                      </a:r>
                      <a:r>
                        <a:rPr lang="ru-RU" altLang="ru-RU" sz="2000" b="1" baseline="0" dirty="0" smtClean="0">
                          <a:solidFill>
                            <a:srgbClr val="FF0000"/>
                          </a:solidFill>
                        </a:rPr>
                        <a:t>Текст : непосредственный</a:t>
                      </a:r>
                      <a:r>
                        <a:rPr lang="ru-RU" altLang="ru-RU" sz="2000" baseline="0" dirty="0" smtClean="0">
                          <a:solidFill>
                            <a:srgbClr val="FF0000"/>
                          </a:solidFill>
                        </a:rPr>
                        <a:t>. </a:t>
                      </a:r>
                      <a:r>
                        <a:rPr lang="ru-RU" sz="2400" b="1" u="sng" dirty="0" smtClean="0">
                          <a:solidFill>
                            <a:srgbClr val="0070C0"/>
                          </a:solidFill>
                        </a:rPr>
                        <a:t>(МР)</a:t>
                      </a:r>
                      <a:endParaRPr lang="ru-RU" sz="1800" dirty="0"/>
                    </a:p>
                  </a:txBody>
                  <a:tcPr/>
                </a:tc>
              </a:tr>
              <a:tr h="2631548">
                <a:tc>
                  <a:txBody>
                    <a:bodyPr/>
                    <a:lstStyle/>
                    <a:p>
                      <a:pPr marL="0" marR="0" indent="5334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2000" dirty="0" smtClean="0"/>
                        <a:t>Иванов А. Пищеблок </a:t>
                      </a:r>
                      <a:r>
                        <a:rPr lang="en-US" altLang="ru-RU" sz="2000" dirty="0" smtClean="0"/>
                        <a:t> </a:t>
                      </a:r>
                      <a:r>
                        <a:rPr lang="en-US" altLang="ru-RU" sz="2000" b="1" dirty="0" smtClean="0"/>
                        <a:t>[</a:t>
                      </a:r>
                      <a:r>
                        <a:rPr lang="ru-RU" altLang="ru-RU" sz="2000" b="1" dirty="0" smtClean="0"/>
                        <a:t>Электронный</a:t>
                      </a:r>
                      <a:r>
                        <a:rPr lang="ru-RU" altLang="ru-RU" sz="2000" b="1" baseline="0" dirty="0" smtClean="0"/>
                        <a:t> ресурс</a:t>
                      </a:r>
                      <a:r>
                        <a:rPr lang="en-US" altLang="ru-RU" sz="2000" b="1" dirty="0" smtClean="0"/>
                        <a:t>] </a:t>
                      </a:r>
                      <a:r>
                        <a:rPr lang="ru-RU" altLang="ru-RU" sz="2000" dirty="0" smtClean="0"/>
                        <a:t>: роман / Алексей Иванов. – Москва : АСТ, 2019. – (Новый Алексей Иванов). </a:t>
                      </a:r>
                      <a:r>
                        <a:rPr lang="ru-RU" altLang="ru-RU" sz="2000" dirty="0" smtClean="0">
                          <a:solidFill>
                            <a:srgbClr val="FF0000"/>
                          </a:solidFill>
                        </a:rPr>
                        <a:t>– </a:t>
                      </a:r>
                      <a:r>
                        <a:rPr lang="ru-RU" altLang="ru-RU" sz="2000" b="1" dirty="0" smtClean="0">
                          <a:solidFill>
                            <a:srgbClr val="FF0000"/>
                          </a:solidFill>
                        </a:rPr>
                        <a:t>Режим доступа:</a:t>
                      </a:r>
                      <a:r>
                        <a:rPr lang="ru-RU" altLang="ru-RU" sz="20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altLang="ru-RU" sz="2000" baseline="0" dirty="0" smtClean="0">
                          <a:solidFill>
                            <a:srgbClr val="FF0000"/>
                          </a:solidFill>
                        </a:rPr>
                        <a:t>https://reading</a:t>
                      </a:r>
                      <a:r>
                        <a:rPr lang="ru-RU" altLang="ru-RU" sz="2000" baseline="0" dirty="0" smtClean="0">
                          <a:solidFill>
                            <a:srgbClr val="FF0000"/>
                          </a:solidFill>
                        </a:rPr>
                        <a:t>-</a:t>
                      </a:r>
                      <a:r>
                        <a:rPr lang="en-US" altLang="ru-RU" sz="2000" baseline="0" dirty="0" err="1" smtClean="0">
                          <a:solidFill>
                            <a:srgbClr val="FF0000"/>
                          </a:solidFill>
                        </a:rPr>
                        <a:t>books.me</a:t>
                      </a:r>
                      <a:r>
                        <a:rPr lang="en-US" altLang="ru-RU" sz="2000" baseline="0" dirty="0" smtClean="0">
                          <a:solidFill>
                            <a:srgbClr val="FF0000"/>
                          </a:solidFill>
                        </a:rPr>
                        <a:t>/</a:t>
                      </a:r>
                      <a:r>
                        <a:rPr lang="en-US" altLang="ru-RU" sz="2000" baseline="0" dirty="0" err="1" smtClean="0">
                          <a:solidFill>
                            <a:srgbClr val="FF0000"/>
                          </a:solidFill>
                        </a:rPr>
                        <a:t>prosa</a:t>
                      </a:r>
                      <a:r>
                        <a:rPr lang="en-US" altLang="ru-RU" sz="2000" baseline="0" dirty="0" smtClean="0">
                          <a:solidFill>
                            <a:srgbClr val="FF0000"/>
                          </a:solidFill>
                        </a:rPr>
                        <a:t>/sovremennaya.html</a:t>
                      </a:r>
                      <a:r>
                        <a:rPr lang="ru-RU" altLang="ru-RU" sz="2000" baseline="0" dirty="0" smtClean="0">
                          <a:solidFill>
                            <a:srgbClr val="FF0000"/>
                          </a:solidFill>
                        </a:rPr>
                        <a:t>.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5334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2000" dirty="0" smtClean="0"/>
                        <a:t>Иванов А. Пищеблок : роман / Алексей Иванов. – Москва : АСТ, 2019. – (Новый Алексей Иванов). </a:t>
                      </a:r>
                      <a:r>
                        <a:rPr lang="ru-RU" altLang="ru-RU" sz="2000" dirty="0" smtClean="0">
                          <a:solidFill>
                            <a:srgbClr val="FF0000"/>
                          </a:solidFill>
                        </a:rPr>
                        <a:t>– </a:t>
                      </a:r>
                      <a:r>
                        <a:rPr lang="ru-RU" altLang="ru-RU" sz="2000" b="1" u="sng" dirty="0" smtClean="0">
                          <a:solidFill>
                            <a:srgbClr val="FF0000"/>
                          </a:solidFill>
                        </a:rPr>
                        <a:t>Режим доступа</a:t>
                      </a:r>
                      <a:r>
                        <a:rPr lang="ru-RU" altLang="ru-RU" sz="2000" b="1" dirty="0" smtClean="0">
                          <a:solidFill>
                            <a:srgbClr val="FF0000"/>
                          </a:solidFill>
                        </a:rPr>
                        <a:t>: </a:t>
                      </a:r>
                      <a:r>
                        <a:rPr lang="ru-RU" altLang="ru-RU" sz="2000" dirty="0" smtClean="0">
                          <a:solidFill>
                            <a:srgbClr val="FF0000"/>
                          </a:solidFill>
                        </a:rPr>
                        <a:t>по подписке. – </a:t>
                      </a:r>
                      <a:r>
                        <a:rPr lang="en-US" altLang="ru-RU" sz="2000" b="1" u="sng" dirty="0" smtClean="0">
                          <a:solidFill>
                            <a:srgbClr val="FF0000"/>
                          </a:solidFill>
                        </a:rPr>
                        <a:t>URL</a:t>
                      </a:r>
                      <a:r>
                        <a:rPr lang="ru-RU" altLang="ru-RU" sz="2000" b="1" u="sng" dirty="0" smtClean="0">
                          <a:solidFill>
                            <a:srgbClr val="FF0000"/>
                          </a:solidFill>
                        </a:rPr>
                        <a:t>:</a:t>
                      </a:r>
                      <a:r>
                        <a:rPr lang="ru-RU" altLang="ru-RU" sz="2000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altLang="ru-RU" sz="2000" baseline="0" dirty="0" smtClean="0">
                          <a:solidFill>
                            <a:srgbClr val="FF0000"/>
                          </a:solidFill>
                        </a:rPr>
                        <a:t>https://readingbooks.me/prosa/</a:t>
                      </a:r>
                      <a:r>
                        <a:rPr lang="ru-RU" altLang="ru-RU" sz="2000" baseline="0" dirty="0" smtClean="0">
                          <a:solidFill>
                            <a:srgbClr val="FF0000"/>
                          </a:solidFill>
                        </a:rPr>
                        <a:t>-</a:t>
                      </a:r>
                      <a:r>
                        <a:rPr lang="en-US" altLang="ru-RU" sz="2000" baseline="0" dirty="0" smtClean="0">
                          <a:solidFill>
                            <a:srgbClr val="FF0000"/>
                          </a:solidFill>
                        </a:rPr>
                        <a:t>sovremennaya.html </a:t>
                      </a:r>
                      <a:r>
                        <a:rPr lang="ru-RU" altLang="ru-RU" sz="2000" b="1" u="sng" dirty="0" smtClean="0">
                          <a:solidFill>
                            <a:srgbClr val="FF0000"/>
                          </a:solidFill>
                        </a:rPr>
                        <a:t>(дата обращения: 13.05.2019)</a:t>
                      </a:r>
                      <a:r>
                        <a:rPr lang="ru-RU" altLang="ru-RU" sz="2000" dirty="0" smtClean="0"/>
                        <a:t>. – </a:t>
                      </a:r>
                      <a:r>
                        <a:rPr lang="ru-RU" altLang="ru-RU" sz="2000" b="1" u="none" dirty="0" smtClean="0">
                          <a:solidFill>
                            <a:srgbClr val="FF0000"/>
                          </a:solidFill>
                        </a:rPr>
                        <a:t>Текст : электронный</a:t>
                      </a:r>
                      <a:r>
                        <a:rPr lang="ru-RU" altLang="ru-RU" sz="2000" u="none" dirty="0" smtClean="0">
                          <a:solidFill>
                            <a:srgbClr val="FF0000"/>
                          </a:solidFill>
                        </a:rPr>
                        <a:t>. </a:t>
                      </a:r>
                      <a:r>
                        <a:rPr lang="ru-RU" sz="2400" b="1" u="sng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(МР)</a:t>
                      </a:r>
                      <a:endParaRPr lang="ru-RU" sz="2400" b="1" u="sng" kern="1200" dirty="0">
                        <a:solidFill>
                          <a:srgbClr val="0070C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8" descr="C:\Users\vsekane4to\Desktop\Без-имени-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63050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9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A1EE88B-B680-445D-8DF5-6E5625D5DCCE}" type="slidenum">
              <a:rPr lang="ru-RU" altLang="ru-RU" smtClean="0"/>
              <a:pPr/>
              <a:t>17</a:t>
            </a:fld>
            <a:endParaRPr lang="ru-RU" altLang="ru-RU" smtClean="0"/>
          </a:p>
        </p:txBody>
      </p:sp>
      <p:sp>
        <p:nvSpPr>
          <p:cNvPr id="19460" name="Заголовок 18"/>
          <p:cNvSpPr txBox="1">
            <a:spLocks/>
          </p:cNvSpPr>
          <p:nvPr/>
        </p:nvSpPr>
        <p:spPr bwMode="auto">
          <a:xfrm>
            <a:off x="0" y="0"/>
            <a:ext cx="9144000" cy="81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altLang="ru-RU" sz="2800" b="1">
                <a:solidFill>
                  <a:srgbClr val="FF0000"/>
                </a:solidFill>
              </a:rPr>
              <a:t>Пример БО книги двух авторов</a:t>
            </a:r>
          </a:p>
        </p:txBody>
      </p:sp>
      <p:graphicFrame>
        <p:nvGraphicFramePr>
          <p:cNvPr id="6" name="Содержимое 4"/>
          <p:cNvGraphicFramePr>
            <a:graphicFrameLocks/>
          </p:cNvGraphicFramePr>
          <p:nvPr/>
        </p:nvGraphicFramePr>
        <p:xfrm>
          <a:off x="76200" y="1006475"/>
          <a:ext cx="9067800" cy="46085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33900"/>
                <a:gridCol w="4533900"/>
              </a:tblGrid>
              <a:tr h="70866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по ГОСТ 7.1–2003*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/>
                        <a:t>по</a:t>
                      </a:r>
                      <a:r>
                        <a:rPr lang="ru-RU" sz="2000" baseline="0" dirty="0" smtClean="0"/>
                        <a:t> ГОСТ Р 7.0.100</a:t>
                      </a:r>
                      <a:r>
                        <a:rPr lang="ru-RU" sz="2000" dirty="0" smtClean="0"/>
                        <a:t>–</a:t>
                      </a:r>
                      <a:r>
                        <a:rPr lang="ru-RU" sz="2000" baseline="0" dirty="0" smtClean="0"/>
                        <a:t>2018*</a:t>
                      </a:r>
                      <a:endParaRPr lang="ru-RU" sz="2000" dirty="0"/>
                    </a:p>
                  </a:txBody>
                  <a:tcPr/>
                </a:tc>
              </a:tr>
              <a:tr h="3899852">
                <a:tc>
                  <a:txBody>
                    <a:bodyPr/>
                    <a:lstStyle/>
                    <a:p>
                      <a:pPr marL="0" indent="533400"/>
                      <a:r>
                        <a:rPr lang="ru-RU" sz="2200" dirty="0" smtClean="0"/>
                        <a:t>Сидоров В. П. Расчеты параметров сварки плавлением : монография / В. П. Сидоров, К. В. </a:t>
                      </a:r>
                      <a:r>
                        <a:rPr lang="ru-RU" sz="2200" dirty="0" err="1" smtClean="0"/>
                        <a:t>Иваносян</a:t>
                      </a:r>
                      <a:r>
                        <a:rPr lang="ru-RU" sz="2200" dirty="0" smtClean="0"/>
                        <a:t> ; </a:t>
                      </a:r>
                      <a:r>
                        <a:rPr lang="ru-RU" sz="2200" u="sng" dirty="0" smtClean="0">
                          <a:solidFill>
                            <a:srgbClr val="FF0000"/>
                          </a:solidFill>
                        </a:rPr>
                        <a:t>Том. </a:t>
                      </a:r>
                      <a:r>
                        <a:rPr lang="ru-RU" sz="2200" u="sng" dirty="0" err="1" smtClean="0">
                          <a:solidFill>
                            <a:srgbClr val="FF0000"/>
                          </a:solidFill>
                        </a:rPr>
                        <a:t>гос</a:t>
                      </a:r>
                      <a:r>
                        <a:rPr lang="ru-RU" sz="2200" u="sng" dirty="0" smtClean="0">
                          <a:solidFill>
                            <a:srgbClr val="FF0000"/>
                          </a:solidFill>
                        </a:rPr>
                        <a:t>.</a:t>
                      </a:r>
                      <a:r>
                        <a:rPr lang="ru-RU" sz="2200" u="sng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ru-RU" sz="2200" u="sng" dirty="0" smtClean="0">
                          <a:solidFill>
                            <a:srgbClr val="FF0000"/>
                          </a:solidFill>
                        </a:rPr>
                        <a:t>ун-т</a:t>
                      </a:r>
                      <a:r>
                        <a:rPr lang="ru-RU" sz="2200" dirty="0" smtClean="0">
                          <a:solidFill>
                            <a:srgbClr val="FF0000"/>
                          </a:solidFill>
                        </a:rPr>
                        <a:t>, </a:t>
                      </a:r>
                      <a:r>
                        <a:rPr lang="ru-RU" sz="2200" dirty="0" err="1" smtClean="0">
                          <a:solidFill>
                            <a:srgbClr val="FF0000"/>
                          </a:solidFill>
                        </a:rPr>
                        <a:t>Ин-т</a:t>
                      </a:r>
                      <a:r>
                        <a:rPr lang="ru-RU" sz="2200" dirty="0" smtClean="0">
                          <a:solidFill>
                            <a:srgbClr val="FF0000"/>
                          </a:solidFill>
                        </a:rPr>
                        <a:t>  машиностроения, Каф. «Сварка, обработка материалов давлением и родственные процессы». </a:t>
                      </a:r>
                      <a:r>
                        <a:rPr lang="ru-RU" sz="2200" dirty="0" smtClean="0"/>
                        <a:t>– Томск : </a:t>
                      </a:r>
                      <a:r>
                        <a:rPr lang="ru-RU" sz="2200" u="sng" dirty="0" smtClean="0">
                          <a:solidFill>
                            <a:srgbClr val="FF0000"/>
                          </a:solidFill>
                        </a:rPr>
                        <a:t>ТГУ</a:t>
                      </a:r>
                      <a:r>
                        <a:rPr lang="ru-RU" sz="2200" dirty="0" smtClean="0"/>
                        <a:t>, 2017. – 250 с. – Библиогр.: с. 240–246 (78 назв.). – ISBN 978-5-8259-1210-3. </a:t>
                      </a:r>
                      <a:endParaRPr lang="ru-RU" altLang="ru-RU" sz="2200" i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533400"/>
                      <a:r>
                        <a:rPr lang="ru-RU" sz="2200" dirty="0" smtClean="0"/>
                        <a:t>Сидоров В. П. Расчеты параметров сварки плавлением : монография / В. П. Сидоров, К. В. </a:t>
                      </a:r>
                      <a:r>
                        <a:rPr lang="ru-RU" sz="2200" dirty="0" err="1" smtClean="0"/>
                        <a:t>Иваносян</a:t>
                      </a:r>
                      <a:r>
                        <a:rPr lang="ru-RU" sz="2200" dirty="0" smtClean="0"/>
                        <a:t> ; </a:t>
                      </a:r>
                      <a:r>
                        <a:rPr lang="ru-RU" sz="2200" u="sng" dirty="0" smtClean="0">
                          <a:solidFill>
                            <a:srgbClr val="FF0000"/>
                          </a:solidFill>
                        </a:rPr>
                        <a:t>Томский государственный университет</a:t>
                      </a:r>
                      <a:r>
                        <a:rPr lang="ru-RU" sz="2200" dirty="0" smtClean="0">
                          <a:solidFill>
                            <a:srgbClr val="FF0000"/>
                          </a:solidFill>
                        </a:rPr>
                        <a:t>, </a:t>
                      </a:r>
                      <a:r>
                        <a:rPr lang="ru-RU" sz="2200" u="sng" dirty="0" smtClean="0">
                          <a:solidFill>
                            <a:srgbClr val="FF0000"/>
                          </a:solidFill>
                        </a:rPr>
                        <a:t>Институт</a:t>
                      </a:r>
                      <a:r>
                        <a:rPr lang="ru-RU" sz="2200" dirty="0" smtClean="0">
                          <a:solidFill>
                            <a:srgbClr val="FF0000"/>
                          </a:solidFill>
                        </a:rPr>
                        <a:t> машиностроения, </a:t>
                      </a:r>
                      <a:r>
                        <a:rPr lang="ru-RU" sz="2200" u="sng" spc="-40" baseline="0" dirty="0" smtClean="0">
                          <a:solidFill>
                            <a:srgbClr val="FF0000"/>
                          </a:solidFill>
                        </a:rPr>
                        <a:t>Кафедра</a:t>
                      </a:r>
                      <a:r>
                        <a:rPr lang="ru-RU" sz="2200" spc="-40" baseline="0" dirty="0" smtClean="0">
                          <a:solidFill>
                            <a:srgbClr val="FF0000"/>
                          </a:solidFill>
                        </a:rPr>
                        <a:t> «Сварка, обработка материалов давлением и родственные процессы». </a:t>
                      </a:r>
                      <a:r>
                        <a:rPr lang="ru-RU" sz="2200" dirty="0" smtClean="0"/>
                        <a:t>– Томск : </a:t>
                      </a:r>
                      <a:r>
                        <a:rPr lang="ru-RU" sz="2200" u="sng" dirty="0" smtClean="0">
                          <a:solidFill>
                            <a:srgbClr val="FF0000"/>
                          </a:solidFill>
                        </a:rPr>
                        <a:t>ТГУ</a:t>
                      </a:r>
                      <a:r>
                        <a:rPr lang="ru-RU" sz="2200" dirty="0" smtClean="0"/>
                        <a:t>, 2017. – 250 с. – ISBN 978-5-8259-1210-3. – </a:t>
                      </a:r>
                      <a:r>
                        <a:rPr lang="ru-RU" sz="2200" dirty="0" smtClean="0">
                          <a:solidFill>
                            <a:srgbClr val="FF0000"/>
                          </a:solidFill>
                        </a:rPr>
                        <a:t>Текст : непосредственный.</a:t>
                      </a:r>
                      <a:endParaRPr lang="ru-RU" altLang="ru-RU" sz="2200" i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9472" name="Прямоугольник 6"/>
          <p:cNvSpPr>
            <a:spLocks noChangeArrowheads="1"/>
          </p:cNvSpPr>
          <p:nvPr/>
        </p:nvSpPr>
        <p:spPr bwMode="auto">
          <a:xfrm>
            <a:off x="179388" y="5805488"/>
            <a:ext cx="8640762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/>
              <a:t>Область примечания  </a:t>
            </a:r>
            <a:r>
              <a:rPr lang="ru-RU"/>
              <a:t>факультативный элемент </a:t>
            </a:r>
            <a:r>
              <a:rPr lang="ru-RU" b="1"/>
              <a:t>. </a:t>
            </a:r>
            <a:r>
              <a:rPr lang="ru-RU"/>
              <a:t>Библиогр.:  с. 240–246 (78 назв.) в</a:t>
            </a:r>
            <a:r>
              <a:rPr lang="ru-RU" b="1"/>
              <a:t> </a:t>
            </a:r>
            <a:r>
              <a:rPr lang="ru-RU"/>
              <a:t>библиографическом списке может не приводиться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8" descr="C:\Users\vsekane4to\Desktop\Без-имени-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63050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3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3EB0E11-AD2C-4576-ABB5-3F4AE4F9A4AB}" type="slidenum">
              <a:rPr lang="ru-RU" altLang="ru-RU" smtClean="0"/>
              <a:pPr/>
              <a:t>18</a:t>
            </a:fld>
            <a:endParaRPr lang="ru-RU" altLang="ru-RU" smtClean="0"/>
          </a:p>
        </p:txBody>
      </p:sp>
      <p:sp>
        <p:nvSpPr>
          <p:cNvPr id="20484" name="Заголовок 18"/>
          <p:cNvSpPr txBox="1">
            <a:spLocks/>
          </p:cNvSpPr>
          <p:nvPr/>
        </p:nvSpPr>
        <p:spPr bwMode="auto">
          <a:xfrm>
            <a:off x="0" y="0"/>
            <a:ext cx="9144000" cy="81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altLang="ru-RU" sz="2800" b="1">
                <a:solidFill>
                  <a:srgbClr val="FF0000"/>
                </a:solidFill>
              </a:rPr>
              <a:t>Сведения об ответственности</a:t>
            </a:r>
          </a:p>
        </p:txBody>
      </p:sp>
      <p:sp>
        <p:nvSpPr>
          <p:cNvPr id="20485" name="Содержимое 19"/>
          <p:cNvSpPr txBox="1">
            <a:spLocks/>
          </p:cNvSpPr>
          <p:nvPr/>
        </p:nvSpPr>
        <p:spPr bwMode="auto">
          <a:xfrm>
            <a:off x="1" y="836613"/>
            <a:ext cx="9144000" cy="6021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14350" indent="-514350">
              <a:buFont typeface="Calibri" pitchFamily="34" charset="0"/>
              <a:buAutoNum type="arabicPeriod"/>
            </a:pPr>
            <a:r>
              <a:rPr lang="ru-RU" sz="2400" dirty="0"/>
              <a:t>Количество сведений об ответственности определяет </a:t>
            </a:r>
            <a:r>
              <a:rPr lang="ru-RU" sz="2400" dirty="0" err="1"/>
              <a:t>библиографирующая</a:t>
            </a:r>
            <a:r>
              <a:rPr lang="ru-RU" sz="2400" dirty="0"/>
              <a:t> организация</a:t>
            </a:r>
            <a:r>
              <a:rPr lang="en-US" sz="2400" dirty="0"/>
              <a:t> (</a:t>
            </a:r>
            <a:r>
              <a:rPr lang="ru-RU" sz="2400" dirty="0"/>
              <a:t>п. 5.2.6.8</a:t>
            </a:r>
            <a:r>
              <a:rPr lang="en-US" sz="2400" dirty="0"/>
              <a:t>)</a:t>
            </a:r>
            <a:r>
              <a:rPr lang="ru-RU" sz="2400" dirty="0"/>
              <a:t> </a:t>
            </a:r>
            <a:r>
              <a:rPr lang="ru-RU" sz="2800" b="1" dirty="0">
                <a:solidFill>
                  <a:srgbClr val="0070C0"/>
                </a:solidFill>
              </a:rPr>
              <a:t>(МР)</a:t>
            </a:r>
          </a:p>
          <a:p>
            <a:pPr marL="514350" indent="-514350">
              <a:buFont typeface="Calibri" pitchFamily="34" charset="0"/>
              <a:buAutoNum type="arabicPeriod"/>
            </a:pPr>
            <a:r>
              <a:rPr lang="ru-RU" sz="2400" dirty="0"/>
              <a:t>Приводят все сведения о лицах и/или организациях:</a:t>
            </a:r>
          </a:p>
          <a:p>
            <a:pPr lvl="3" indent="-514350">
              <a:buFont typeface="Wingdings" pitchFamily="2" charset="2"/>
              <a:buChar char="ü"/>
            </a:pPr>
            <a:r>
              <a:rPr lang="ru-RU" sz="2400" dirty="0"/>
              <a:t>от 1 до 4 авторов </a:t>
            </a:r>
          </a:p>
          <a:p>
            <a:pPr lvl="3" indent="-514350">
              <a:buFont typeface="Wingdings" pitchFamily="2" charset="2"/>
              <a:buChar char="ü"/>
            </a:pPr>
            <a:r>
              <a:rPr lang="ru-RU" sz="2400" dirty="0"/>
              <a:t>1-2 организации</a:t>
            </a:r>
          </a:p>
          <a:p>
            <a:pPr lvl="3" indent="-514350">
              <a:buFont typeface="Wingdings" pitchFamily="2" charset="2"/>
              <a:buChar char="ü"/>
            </a:pPr>
            <a:r>
              <a:rPr lang="ru-RU" sz="2400" dirty="0"/>
              <a:t>1-2 лица (последующая ответственность)</a:t>
            </a:r>
          </a:p>
          <a:p>
            <a:pPr marL="514350" indent="-514350">
              <a:buFont typeface="Calibri" pitchFamily="34" charset="0"/>
              <a:buAutoNum type="arabicPeriod"/>
            </a:pPr>
            <a:r>
              <a:rPr lang="ru-RU" sz="2400" dirty="0"/>
              <a:t>Сокращают количество приводимых сведений:</a:t>
            </a:r>
          </a:p>
          <a:p>
            <a:pPr lvl="2">
              <a:buFont typeface="Wingdings" pitchFamily="2" charset="2"/>
              <a:buChar char="ü"/>
            </a:pPr>
            <a:r>
              <a:rPr lang="ru-RU" sz="2400" dirty="0"/>
              <a:t> 5  и более авторов - имена </a:t>
            </a:r>
            <a:r>
              <a:rPr lang="ru-RU" sz="2400" b="1" dirty="0"/>
              <a:t>первых трех  авторов [и др.]</a:t>
            </a:r>
            <a:endParaRPr lang="ru-RU" sz="2400" dirty="0"/>
          </a:p>
          <a:p>
            <a:pPr lvl="2">
              <a:buFont typeface="Wingdings" pitchFamily="2" charset="2"/>
              <a:buChar char="ü"/>
            </a:pPr>
            <a:r>
              <a:rPr lang="ru-RU" sz="2400" dirty="0"/>
              <a:t> 3 и более организации - наименование </a:t>
            </a:r>
            <a:r>
              <a:rPr lang="ru-RU" sz="2400" b="1" dirty="0"/>
              <a:t>первой</a:t>
            </a:r>
            <a:r>
              <a:rPr lang="ru-RU" sz="2400" dirty="0"/>
              <a:t> </a:t>
            </a:r>
            <a:r>
              <a:rPr lang="ru-RU" sz="2400" b="1" dirty="0"/>
              <a:t>организации </a:t>
            </a:r>
            <a:r>
              <a:rPr lang="ru-RU" sz="2400" dirty="0"/>
              <a:t> </a:t>
            </a:r>
            <a:r>
              <a:rPr lang="ru-RU" sz="2400" b="1" dirty="0"/>
              <a:t>[и др.]. </a:t>
            </a:r>
            <a:r>
              <a:rPr lang="ru-RU" sz="2000" i="1" dirty="0"/>
              <a:t>Наименования остальных организаций </a:t>
            </a:r>
            <a:r>
              <a:rPr lang="ru-RU" sz="2000" b="1" i="1" dirty="0"/>
              <a:t>могут</a:t>
            </a:r>
            <a:r>
              <a:rPr lang="ru-RU" sz="2000" i="1" dirty="0"/>
              <a:t> быть даны в области </a:t>
            </a:r>
            <a:r>
              <a:rPr lang="ru-RU" sz="2000" i="1" dirty="0" smtClean="0"/>
              <a:t>примечания </a:t>
            </a:r>
            <a:r>
              <a:rPr lang="ru-RU" sz="2000" b="1" dirty="0" smtClean="0">
                <a:solidFill>
                  <a:srgbClr val="0070C0"/>
                </a:solidFill>
              </a:rPr>
              <a:t> </a:t>
            </a:r>
            <a:r>
              <a:rPr lang="ru-RU" sz="2800" b="1" dirty="0">
                <a:solidFill>
                  <a:srgbClr val="0070C0"/>
                </a:solidFill>
              </a:rPr>
              <a:t>(МР)</a:t>
            </a:r>
          </a:p>
          <a:p>
            <a:pPr lvl="2">
              <a:buFont typeface="Wingdings" pitchFamily="2" charset="2"/>
              <a:buChar char="ü"/>
            </a:pPr>
            <a:r>
              <a:rPr lang="ru-RU" sz="2400" dirty="0"/>
              <a:t>  3 и более лиц каждой категории (последующая ответственность) - имя </a:t>
            </a:r>
            <a:r>
              <a:rPr lang="ru-RU" sz="2400" b="1" dirty="0"/>
              <a:t>первого лица [и др.</a:t>
            </a:r>
            <a:r>
              <a:rPr lang="en-US" sz="2400" b="1" dirty="0"/>
              <a:t>]</a:t>
            </a:r>
            <a:r>
              <a:rPr lang="ru-RU" sz="2400" b="1" dirty="0"/>
              <a:t> </a:t>
            </a:r>
            <a:r>
              <a:rPr lang="ru-RU" sz="2400" dirty="0"/>
              <a:t>или его эквивалент на латинском языке [</a:t>
            </a:r>
            <a:r>
              <a:rPr lang="en-US" sz="2400" dirty="0"/>
              <a:t>et al</a:t>
            </a:r>
            <a:r>
              <a:rPr lang="ru-RU" sz="2400" dirty="0"/>
              <a:t>.]</a:t>
            </a:r>
            <a:endParaRPr lang="ru-RU" alt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8" descr="C:\Users\vsekane4to\Desktop\Без-имени-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63050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7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6128AA1-5E0F-4BF4-9175-E5726B5EF62B}" type="slidenum">
              <a:rPr lang="ru-RU" altLang="ru-RU" smtClean="0"/>
              <a:pPr/>
              <a:t>19</a:t>
            </a:fld>
            <a:endParaRPr lang="ru-RU" altLang="ru-RU" smtClean="0"/>
          </a:p>
        </p:txBody>
      </p:sp>
      <p:sp>
        <p:nvSpPr>
          <p:cNvPr id="21508" name="Заголовок 18"/>
          <p:cNvSpPr txBox="1">
            <a:spLocks/>
          </p:cNvSpPr>
          <p:nvPr/>
        </p:nvSpPr>
        <p:spPr bwMode="auto">
          <a:xfrm>
            <a:off x="1547813" y="0"/>
            <a:ext cx="7596187" cy="81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altLang="ru-RU" sz="2800" b="1">
                <a:solidFill>
                  <a:srgbClr val="FF0000"/>
                </a:solidFill>
              </a:rPr>
              <a:t>Пример БО книги пяти и более авторов</a:t>
            </a:r>
          </a:p>
        </p:txBody>
      </p:sp>
      <p:graphicFrame>
        <p:nvGraphicFramePr>
          <p:cNvPr id="6" name="Содержимое 4"/>
          <p:cNvGraphicFramePr>
            <a:graphicFrameLocks/>
          </p:cNvGraphicFramePr>
          <p:nvPr/>
        </p:nvGraphicFramePr>
        <p:xfrm>
          <a:off x="90488" y="969963"/>
          <a:ext cx="8964488" cy="46501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82244"/>
                <a:gridCol w="4482244"/>
              </a:tblGrid>
              <a:tr h="398201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по ГОСТ 7.1–2003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/>
                        <a:t>по</a:t>
                      </a:r>
                      <a:r>
                        <a:rPr lang="ru-RU" sz="2000" baseline="0" dirty="0" smtClean="0"/>
                        <a:t> ГОСТ Р 7.0.100</a:t>
                      </a:r>
                      <a:r>
                        <a:rPr lang="ru-RU" sz="2000" dirty="0" smtClean="0"/>
                        <a:t>–</a:t>
                      </a:r>
                      <a:r>
                        <a:rPr lang="ru-RU" sz="2000" baseline="0" dirty="0" smtClean="0"/>
                        <a:t>2018*</a:t>
                      </a:r>
                      <a:endParaRPr lang="ru-RU" sz="2000" dirty="0"/>
                    </a:p>
                  </a:txBody>
                  <a:tcPr/>
                </a:tc>
              </a:tr>
              <a:tr h="4221076">
                <a:tc>
                  <a:txBody>
                    <a:bodyPr/>
                    <a:lstStyle/>
                    <a:p>
                      <a:pPr marL="0" indent="533400"/>
                      <a:r>
                        <a:rPr lang="ru-RU" sz="2100" dirty="0" smtClean="0"/>
                        <a:t>Инвестиции : </a:t>
                      </a:r>
                      <a:r>
                        <a:rPr lang="ru-RU" sz="2100" dirty="0" smtClean="0">
                          <a:solidFill>
                            <a:srgbClr val="FF0000"/>
                          </a:solidFill>
                        </a:rPr>
                        <a:t>учеб. </a:t>
                      </a:r>
                      <a:r>
                        <a:rPr lang="ru-RU" sz="2100" dirty="0" smtClean="0">
                          <a:solidFill>
                            <a:schemeClr val="tx1"/>
                          </a:solidFill>
                        </a:rPr>
                        <a:t>для </a:t>
                      </a:r>
                      <a:r>
                        <a:rPr lang="ru-RU" sz="2100" u="none" dirty="0" smtClean="0">
                          <a:solidFill>
                            <a:schemeClr val="tx1"/>
                          </a:solidFill>
                        </a:rPr>
                        <a:t>вуза по направлениям подготовки 38.03.01 «Экономика», 38.04.08 «Финансы и кредит»</a:t>
                      </a:r>
                      <a:r>
                        <a:rPr lang="ru-RU" sz="2100" u="none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ru-RU" sz="2100" dirty="0" smtClean="0"/>
                        <a:t>/ </a:t>
                      </a:r>
                      <a:r>
                        <a:rPr lang="ru-RU" sz="2100" dirty="0" smtClean="0">
                          <a:solidFill>
                            <a:srgbClr val="FF0000"/>
                          </a:solidFill>
                        </a:rPr>
                        <a:t>Л. И. </a:t>
                      </a:r>
                      <a:r>
                        <a:rPr lang="ru-RU" sz="2100" dirty="0" err="1" smtClean="0">
                          <a:solidFill>
                            <a:srgbClr val="FF0000"/>
                          </a:solidFill>
                        </a:rPr>
                        <a:t>Юзвович</a:t>
                      </a:r>
                      <a:r>
                        <a:rPr lang="ru-RU" sz="2100" dirty="0" smtClean="0">
                          <a:solidFill>
                            <a:srgbClr val="FF0000"/>
                          </a:solidFill>
                        </a:rPr>
                        <a:t> [и др.] </a:t>
                      </a:r>
                      <a:r>
                        <a:rPr lang="ru-RU" sz="2100" dirty="0" smtClean="0"/>
                        <a:t>; </a:t>
                      </a:r>
                      <a:r>
                        <a:rPr lang="ru-RU" sz="2100" dirty="0" smtClean="0">
                          <a:solidFill>
                            <a:srgbClr val="FF0000"/>
                          </a:solidFill>
                        </a:rPr>
                        <a:t>под ред. </a:t>
                      </a:r>
                      <a:r>
                        <a:rPr lang="ru-RU" sz="2100" dirty="0" smtClean="0"/>
                        <a:t>Л. И. </a:t>
                      </a:r>
                      <a:r>
                        <a:rPr lang="ru-RU" sz="2100" dirty="0" err="1" smtClean="0"/>
                        <a:t>Юзвович</a:t>
                      </a:r>
                      <a:r>
                        <a:rPr lang="ru-RU" sz="2100" dirty="0" smtClean="0"/>
                        <a:t> ; </a:t>
                      </a:r>
                      <a:r>
                        <a:rPr lang="ru-RU" sz="2100" dirty="0" smtClean="0">
                          <a:solidFill>
                            <a:srgbClr val="FF0000"/>
                          </a:solidFill>
                        </a:rPr>
                        <a:t>Урал.  </a:t>
                      </a:r>
                      <a:r>
                        <a:rPr lang="ru-RU" sz="2100" dirty="0" err="1" smtClean="0">
                          <a:solidFill>
                            <a:srgbClr val="FF0000"/>
                          </a:solidFill>
                        </a:rPr>
                        <a:t>федер</a:t>
                      </a:r>
                      <a:r>
                        <a:rPr lang="ru-RU" sz="2100" dirty="0" smtClean="0">
                          <a:solidFill>
                            <a:srgbClr val="FF0000"/>
                          </a:solidFill>
                        </a:rPr>
                        <a:t>. ун-т им. первого Президента России Б. Н. Ельцина</a:t>
                      </a:r>
                      <a:r>
                        <a:rPr lang="ru-RU" sz="2100" dirty="0" smtClean="0"/>
                        <a:t>. – 2-е изд., </a:t>
                      </a:r>
                      <a:r>
                        <a:rPr lang="ru-RU" sz="2100" dirty="0" err="1" smtClean="0"/>
                        <a:t>испр</a:t>
                      </a:r>
                      <a:r>
                        <a:rPr lang="ru-RU" sz="2100" dirty="0" smtClean="0"/>
                        <a:t>. и доп. – Екатеринбург : </a:t>
                      </a:r>
                      <a:r>
                        <a:rPr lang="ru-RU" sz="2100" dirty="0" smtClean="0">
                          <a:solidFill>
                            <a:schemeClr val="tx1"/>
                          </a:solidFill>
                        </a:rPr>
                        <a:t>Изд-во Урал. ун-та, </a:t>
                      </a:r>
                      <a:r>
                        <a:rPr lang="ru-RU" sz="2100" dirty="0" smtClean="0"/>
                        <a:t>2018. – 608 с. – (Учебник </a:t>
                      </a:r>
                      <a:r>
                        <a:rPr lang="ru-RU" sz="2100" dirty="0" err="1" smtClean="0"/>
                        <a:t>УрФУ</a:t>
                      </a:r>
                      <a:r>
                        <a:rPr lang="ru-RU" sz="2100" dirty="0" smtClean="0"/>
                        <a:t>). </a:t>
                      </a:r>
                      <a:endParaRPr lang="ru-RU" altLang="ru-RU" sz="21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533400"/>
                      <a:r>
                        <a:rPr lang="ru-RU" sz="2100" dirty="0" smtClean="0"/>
                        <a:t>Инвестиции : </a:t>
                      </a:r>
                      <a:r>
                        <a:rPr lang="ru-RU" sz="2100" dirty="0" smtClean="0">
                          <a:solidFill>
                            <a:srgbClr val="FF0000"/>
                          </a:solidFill>
                        </a:rPr>
                        <a:t>учебник </a:t>
                      </a:r>
                      <a:r>
                        <a:rPr lang="ru-RU" sz="2100" u="none" dirty="0" smtClean="0">
                          <a:solidFill>
                            <a:schemeClr val="tx1"/>
                          </a:solidFill>
                        </a:rPr>
                        <a:t>для вуза по направлениям подготовки 38.03.01 «Экономика», 38.04.08 «Финансы и кредит» </a:t>
                      </a:r>
                      <a:r>
                        <a:rPr lang="ru-RU" sz="2100" dirty="0" smtClean="0"/>
                        <a:t>/ </a:t>
                      </a:r>
                      <a:r>
                        <a:rPr lang="ru-RU" sz="2100" b="0" u="sng" dirty="0" smtClean="0">
                          <a:solidFill>
                            <a:srgbClr val="FF0000"/>
                          </a:solidFill>
                        </a:rPr>
                        <a:t>Л. И. </a:t>
                      </a:r>
                      <a:r>
                        <a:rPr lang="ru-RU" sz="2100" b="0" u="sng" dirty="0" err="1" smtClean="0">
                          <a:solidFill>
                            <a:srgbClr val="FF0000"/>
                          </a:solidFill>
                        </a:rPr>
                        <a:t>Юзвович</a:t>
                      </a:r>
                      <a:r>
                        <a:rPr lang="ru-RU" sz="2100" b="0" u="sng" dirty="0" smtClean="0">
                          <a:solidFill>
                            <a:srgbClr val="FF0000"/>
                          </a:solidFill>
                        </a:rPr>
                        <a:t>, Е. Г. Князева, Е. А. Разумовская [и др.]</a:t>
                      </a:r>
                      <a:r>
                        <a:rPr lang="ru-RU" sz="210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ru-RU" sz="2100" dirty="0" smtClean="0"/>
                        <a:t>; </a:t>
                      </a:r>
                      <a:r>
                        <a:rPr lang="ru-RU" sz="2100" dirty="0" smtClean="0">
                          <a:solidFill>
                            <a:srgbClr val="FF0000"/>
                          </a:solidFill>
                        </a:rPr>
                        <a:t>под </a:t>
                      </a:r>
                      <a:r>
                        <a:rPr lang="ru-RU" sz="2100" u="sng" dirty="0" smtClean="0">
                          <a:solidFill>
                            <a:srgbClr val="FF0000"/>
                          </a:solidFill>
                        </a:rPr>
                        <a:t>редакцией</a:t>
                      </a:r>
                      <a:r>
                        <a:rPr lang="ru-RU" sz="210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ru-RU" sz="2100" dirty="0" smtClean="0"/>
                        <a:t>Л. И. </a:t>
                      </a:r>
                      <a:r>
                        <a:rPr lang="ru-RU" sz="2100" dirty="0" err="1" smtClean="0"/>
                        <a:t>Юзвович</a:t>
                      </a:r>
                      <a:r>
                        <a:rPr lang="ru-RU" sz="2100" dirty="0" smtClean="0"/>
                        <a:t> ; </a:t>
                      </a:r>
                      <a:r>
                        <a:rPr lang="ru-RU" sz="2100" u="sng" dirty="0" smtClean="0">
                          <a:solidFill>
                            <a:srgbClr val="FF0000"/>
                          </a:solidFill>
                        </a:rPr>
                        <a:t>Уральский  федеральный университет имени первого Президента России Б. Н. Ельцина</a:t>
                      </a:r>
                      <a:r>
                        <a:rPr lang="ru-RU" sz="2100" dirty="0" smtClean="0"/>
                        <a:t>. – 2-е изд., </a:t>
                      </a:r>
                      <a:r>
                        <a:rPr lang="ru-RU" sz="2100" dirty="0" err="1" smtClean="0"/>
                        <a:t>испр</a:t>
                      </a:r>
                      <a:r>
                        <a:rPr lang="ru-RU" sz="2100" dirty="0" smtClean="0"/>
                        <a:t>. и доп. – Екатеринбург : </a:t>
                      </a:r>
                      <a:r>
                        <a:rPr lang="ru-RU" sz="2100" dirty="0" smtClean="0">
                          <a:solidFill>
                            <a:schemeClr val="tx1"/>
                          </a:solidFill>
                        </a:rPr>
                        <a:t>Изд-во Урал. ун-та</a:t>
                      </a:r>
                      <a:r>
                        <a:rPr lang="ru-RU" sz="2100" dirty="0" smtClean="0"/>
                        <a:t>, 2018. – 608 с. – (Учебник </a:t>
                      </a:r>
                      <a:r>
                        <a:rPr lang="ru-RU" sz="2100" dirty="0" err="1" smtClean="0"/>
                        <a:t>УрФУ</a:t>
                      </a:r>
                      <a:r>
                        <a:rPr lang="ru-RU" sz="2100" dirty="0" smtClean="0"/>
                        <a:t>). – </a:t>
                      </a:r>
                      <a:r>
                        <a:rPr lang="ru-RU" sz="2100" dirty="0" smtClean="0">
                          <a:solidFill>
                            <a:srgbClr val="FF0000"/>
                          </a:solidFill>
                        </a:rPr>
                        <a:t>Текст : непосредственный.</a:t>
                      </a:r>
                      <a:endParaRPr lang="ru-RU" altLang="ru-RU" sz="21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1520" name="Rectangle 17"/>
          <p:cNvSpPr>
            <a:spLocks noChangeArrowheads="1"/>
          </p:cNvSpPr>
          <p:nvPr/>
        </p:nvSpPr>
        <p:spPr bwMode="auto">
          <a:xfrm>
            <a:off x="0" y="5657850"/>
            <a:ext cx="91440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269875"/>
            <a:r>
              <a:rPr lang="ru-RU"/>
              <a:t>* Все данные в БО могут быть представлены в полной форме.  Можно применять сокращение слов и словосочетаний в соответствии ГОСТ 7.11 и ГОСТ Р 7.0.12.  Не сокращают </a:t>
            </a:r>
            <a:r>
              <a:rPr lang="ru-RU" b="1">
                <a:solidFill>
                  <a:srgbClr val="0070C0"/>
                </a:solidFill>
              </a:rPr>
              <a:t>(МР): сведения, относящиеся к заглавию,  ответственности, тематическое название издателя (п. 4.9.1)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8" descr="C:\Users\vsekane4to\Desktop\Без-имени-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63050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F7F15EE-A08E-4087-9AE4-7F4490B6B575}" type="slidenum">
              <a:rPr lang="ru-RU" altLang="ru-RU" smtClean="0"/>
              <a:pPr/>
              <a:t>2</a:t>
            </a:fld>
            <a:endParaRPr lang="ru-RU" altLang="ru-RU" smtClean="0"/>
          </a:p>
        </p:txBody>
      </p:sp>
      <p:sp>
        <p:nvSpPr>
          <p:cNvPr id="4100" name="Заголовок 18"/>
          <p:cNvSpPr txBox="1">
            <a:spLocks/>
          </p:cNvSpPr>
          <p:nvPr/>
        </p:nvSpPr>
        <p:spPr bwMode="auto">
          <a:xfrm>
            <a:off x="1476375" y="0"/>
            <a:ext cx="7667625" cy="81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altLang="ru-RU" sz="2800" b="1">
                <a:solidFill>
                  <a:srgbClr val="FF0000"/>
                </a:solidFill>
              </a:rPr>
              <a:t>Последовательность областей описания</a:t>
            </a:r>
          </a:p>
        </p:txBody>
      </p:sp>
      <p:sp>
        <p:nvSpPr>
          <p:cNvPr id="4101" name="Содержимое 19"/>
          <p:cNvSpPr txBox="1">
            <a:spLocks/>
          </p:cNvSpPr>
          <p:nvPr/>
        </p:nvSpPr>
        <p:spPr bwMode="auto">
          <a:xfrm>
            <a:off x="323850" y="1125538"/>
            <a:ext cx="8820150" cy="554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14350" indent="-514350">
              <a:buFont typeface="Calibri" pitchFamily="34" charset="0"/>
              <a:buAutoNum type="arabicPeriod"/>
            </a:pPr>
            <a:r>
              <a:rPr lang="ru-RU" altLang="ru-RU" sz="2800"/>
              <a:t>область заглавия и сведений об ответственности</a:t>
            </a:r>
          </a:p>
          <a:p>
            <a:pPr marL="514350" indent="-514350">
              <a:buFont typeface="Calibri" pitchFamily="34" charset="0"/>
              <a:buAutoNum type="arabicPeriod"/>
            </a:pPr>
            <a:r>
              <a:rPr lang="ru-RU" altLang="ru-RU" sz="2800"/>
              <a:t>область издания</a:t>
            </a:r>
          </a:p>
          <a:p>
            <a:pPr marL="514350" indent="-514350">
              <a:buFont typeface="Calibri" pitchFamily="34" charset="0"/>
              <a:buAutoNum type="arabicPeriod"/>
            </a:pPr>
            <a:r>
              <a:rPr lang="ru-RU" altLang="ru-RU" sz="2800" i="1">
                <a:solidFill>
                  <a:srgbClr val="FF0000"/>
                </a:solidFill>
              </a:rPr>
              <a:t>специфическая область материала или вида ресурса</a:t>
            </a:r>
            <a:r>
              <a:rPr lang="ru-RU" altLang="ru-RU" sz="2800" i="1"/>
              <a:t> (</a:t>
            </a:r>
            <a:r>
              <a:rPr lang="ru-RU" altLang="ru-RU" sz="2800" i="1">
                <a:solidFill>
                  <a:srgbClr val="FF0000"/>
                </a:solidFill>
              </a:rPr>
              <a:t>карты, ноты, </a:t>
            </a:r>
            <a:r>
              <a:rPr lang="ru-RU" altLang="ru-RU" sz="2800" i="1"/>
              <a:t>сериальные издания)</a:t>
            </a:r>
          </a:p>
          <a:p>
            <a:pPr marL="514350" indent="-514350">
              <a:buFont typeface="Calibri" pitchFamily="34" charset="0"/>
              <a:buAutoNum type="arabicPeriod"/>
            </a:pPr>
            <a:r>
              <a:rPr lang="ru-RU" altLang="ru-RU" sz="2800"/>
              <a:t>область публикации</a:t>
            </a:r>
          </a:p>
          <a:p>
            <a:pPr marL="514350" indent="-514350">
              <a:buFont typeface="Calibri" pitchFamily="34" charset="0"/>
              <a:buAutoNum type="arabicPeriod"/>
            </a:pPr>
            <a:r>
              <a:rPr lang="ru-RU" altLang="ru-RU" sz="2800"/>
              <a:t>область физической характеристики</a:t>
            </a:r>
          </a:p>
          <a:p>
            <a:pPr marL="514350" indent="-514350">
              <a:buFont typeface="Calibri" pitchFamily="34" charset="0"/>
              <a:buAutoNum type="arabicPeriod"/>
            </a:pPr>
            <a:r>
              <a:rPr lang="ru-RU" altLang="ru-RU" sz="2800"/>
              <a:t>область серии и многочастного монографического ресурса</a:t>
            </a:r>
          </a:p>
          <a:p>
            <a:pPr marL="514350" indent="-514350">
              <a:buFont typeface="Calibri" pitchFamily="34" charset="0"/>
              <a:buAutoNum type="arabicPeriod"/>
            </a:pPr>
            <a:r>
              <a:rPr lang="ru-RU" altLang="ru-RU" sz="2800"/>
              <a:t>область примечания</a:t>
            </a:r>
          </a:p>
          <a:p>
            <a:pPr marL="514350" indent="-514350">
              <a:buFont typeface="Calibri" pitchFamily="34" charset="0"/>
              <a:buAutoNum type="arabicPeriod"/>
            </a:pPr>
            <a:r>
              <a:rPr lang="ru-RU" altLang="ru-RU" sz="2800" i="1">
                <a:solidFill>
                  <a:srgbClr val="FF0000"/>
                </a:solidFill>
              </a:rPr>
              <a:t>область идентификатора ресурса и условий доступности</a:t>
            </a:r>
          </a:p>
          <a:p>
            <a:pPr marL="514350" indent="-514350">
              <a:buFont typeface="Calibri" pitchFamily="34" charset="0"/>
              <a:buAutoNum type="arabicPeriod"/>
            </a:pPr>
            <a:r>
              <a:rPr lang="ru-RU" altLang="ru-RU" sz="2800" i="1" u="sng">
                <a:solidFill>
                  <a:srgbClr val="FF0000"/>
                </a:solidFill>
              </a:rPr>
              <a:t>область вида содержания и средства доступа</a:t>
            </a:r>
            <a:endParaRPr lang="ru-RU" altLang="ru-RU" sz="2800" u="sn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8" descr="C:\Users\vsekane4to\Desktop\Без-имени-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63050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1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DFA8B46-BDDE-4DD7-9255-291330248C7E}" type="slidenum">
              <a:rPr lang="ru-RU" altLang="ru-RU" smtClean="0"/>
              <a:pPr/>
              <a:t>20</a:t>
            </a:fld>
            <a:endParaRPr lang="ru-RU" altLang="ru-RU" smtClean="0"/>
          </a:p>
        </p:txBody>
      </p:sp>
      <p:sp>
        <p:nvSpPr>
          <p:cNvPr id="22532" name="Заголовок 18"/>
          <p:cNvSpPr txBox="1">
            <a:spLocks/>
          </p:cNvSpPr>
          <p:nvPr/>
        </p:nvSpPr>
        <p:spPr bwMode="auto">
          <a:xfrm>
            <a:off x="1547813" y="0"/>
            <a:ext cx="7596187" cy="81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altLang="ru-RU" sz="2800" b="1">
                <a:solidFill>
                  <a:srgbClr val="FF0000"/>
                </a:solidFill>
              </a:rPr>
              <a:t>Пример БО сборника материалов конференций</a:t>
            </a:r>
          </a:p>
        </p:txBody>
      </p:sp>
      <p:graphicFrame>
        <p:nvGraphicFramePr>
          <p:cNvPr id="6" name="Содержимое 4"/>
          <p:cNvGraphicFramePr>
            <a:graphicFrameLocks/>
          </p:cNvGraphicFramePr>
          <p:nvPr/>
        </p:nvGraphicFramePr>
        <p:xfrm>
          <a:off x="179388" y="1052513"/>
          <a:ext cx="8784976" cy="47527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2488"/>
                <a:gridCol w="4392488"/>
              </a:tblGrid>
              <a:tr h="698083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по ГОСТ 7.1–2003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/>
                        <a:t>по</a:t>
                      </a:r>
                      <a:r>
                        <a:rPr lang="ru-RU" sz="2000" baseline="0" dirty="0" smtClean="0"/>
                        <a:t> ГОСТ Р 7.0.100</a:t>
                      </a:r>
                      <a:r>
                        <a:rPr lang="ru-RU" sz="2000" dirty="0" smtClean="0"/>
                        <a:t>–</a:t>
                      </a:r>
                      <a:r>
                        <a:rPr lang="ru-RU" sz="2000" baseline="0" dirty="0" smtClean="0"/>
                        <a:t>2018</a:t>
                      </a:r>
                      <a:endParaRPr lang="ru-RU" sz="2000" dirty="0"/>
                    </a:p>
                  </a:txBody>
                  <a:tcPr/>
                </a:tc>
              </a:tr>
              <a:tr h="4054668">
                <a:tc>
                  <a:txBody>
                    <a:bodyPr/>
                    <a:lstStyle/>
                    <a:p>
                      <a:pPr marL="0" indent="533400"/>
                      <a:r>
                        <a:rPr lang="ru-RU" sz="2000" dirty="0" smtClean="0"/>
                        <a:t>Инновационный потенциал молодежи: патриотизм, образование, профессионализм : </a:t>
                      </a:r>
                      <a:r>
                        <a:rPr lang="ru-RU" sz="2000" dirty="0" smtClean="0">
                          <a:solidFill>
                            <a:srgbClr val="FF0000"/>
                          </a:solidFill>
                        </a:rPr>
                        <a:t>сб. материалов </a:t>
                      </a:r>
                      <a:r>
                        <a:rPr lang="ru-RU" sz="2000" dirty="0" err="1" smtClean="0">
                          <a:solidFill>
                            <a:srgbClr val="FF0000"/>
                          </a:solidFill>
                        </a:rPr>
                        <a:t>Междунар</a:t>
                      </a:r>
                      <a:r>
                        <a:rPr lang="ru-RU" sz="2000" dirty="0" smtClean="0">
                          <a:solidFill>
                            <a:srgbClr val="FF0000"/>
                          </a:solidFill>
                        </a:rPr>
                        <a:t>. </a:t>
                      </a:r>
                      <a:r>
                        <a:rPr lang="ru-RU" sz="2000" dirty="0" err="1" smtClean="0">
                          <a:solidFill>
                            <a:srgbClr val="FF0000"/>
                          </a:solidFill>
                        </a:rPr>
                        <a:t>науч.-практ</a:t>
                      </a:r>
                      <a:r>
                        <a:rPr lang="ru-RU" sz="2000" dirty="0" smtClean="0">
                          <a:solidFill>
                            <a:srgbClr val="FF0000"/>
                          </a:solidFill>
                        </a:rPr>
                        <a:t>. </a:t>
                      </a:r>
                      <a:r>
                        <a:rPr lang="ru-RU" sz="2000" dirty="0" err="1" smtClean="0">
                          <a:solidFill>
                            <a:srgbClr val="FF0000"/>
                          </a:solidFill>
                        </a:rPr>
                        <a:t>конф</a:t>
                      </a:r>
                      <a:r>
                        <a:rPr lang="ru-RU" sz="2000" dirty="0" smtClean="0">
                          <a:solidFill>
                            <a:srgbClr val="FF0000"/>
                          </a:solidFill>
                        </a:rPr>
                        <a:t>. </a:t>
                      </a:r>
                      <a:r>
                        <a:rPr lang="ru-RU" sz="2000" dirty="0" smtClean="0"/>
                        <a:t>(Екатеринбург, 27–28 окт. 2015 г.) / </a:t>
                      </a:r>
                      <a:r>
                        <a:rPr lang="ru-RU" sz="2000" dirty="0" smtClean="0">
                          <a:solidFill>
                            <a:srgbClr val="FF0000"/>
                          </a:solidFill>
                        </a:rPr>
                        <a:t>Урал. </a:t>
                      </a:r>
                      <a:r>
                        <a:rPr lang="ru-RU" sz="2000" dirty="0" err="1" smtClean="0">
                          <a:solidFill>
                            <a:srgbClr val="FF0000"/>
                          </a:solidFill>
                        </a:rPr>
                        <a:t>федер</a:t>
                      </a:r>
                      <a:r>
                        <a:rPr lang="ru-RU" sz="2000" dirty="0" smtClean="0">
                          <a:solidFill>
                            <a:srgbClr val="FF0000"/>
                          </a:solidFill>
                        </a:rPr>
                        <a:t>. ун-т им. первого Президента России Б. Н. Ельцина [и др.] ; </a:t>
                      </a:r>
                      <a:r>
                        <a:rPr lang="ru-RU" sz="2000" dirty="0" err="1" smtClean="0">
                          <a:solidFill>
                            <a:srgbClr val="FF0000"/>
                          </a:solidFill>
                        </a:rPr>
                        <a:t>редкол</a:t>
                      </a:r>
                      <a:r>
                        <a:rPr lang="ru-RU" sz="2000" dirty="0" smtClean="0">
                          <a:solidFill>
                            <a:srgbClr val="FF0000"/>
                          </a:solidFill>
                        </a:rPr>
                        <a:t>.: С. В. Кортов (пред.) [и др.]</a:t>
                      </a:r>
                      <a:r>
                        <a:rPr lang="ru-RU" sz="2000" dirty="0" smtClean="0"/>
                        <a:t>. – Екатеринбург : 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Изд-во Урал. ун-та, 2015. – 383 с. – ISBN 9</a:t>
                      </a:r>
                      <a:r>
                        <a:rPr lang="ru-RU" sz="2000" dirty="0" smtClean="0"/>
                        <a:t>78-5-7996-1560-4.</a:t>
                      </a:r>
                      <a:endParaRPr lang="ru-RU" altLang="ru-RU" sz="21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533400"/>
                      <a:r>
                        <a:rPr lang="ru-RU" sz="2000" dirty="0" smtClean="0"/>
                        <a:t>Инновационный потенциал молодежи: патриотизм, образование, профессионализм : </a:t>
                      </a:r>
                      <a:r>
                        <a:rPr lang="ru-RU" sz="2000" u="sng" dirty="0" smtClean="0">
                          <a:solidFill>
                            <a:srgbClr val="FF0000"/>
                          </a:solidFill>
                        </a:rPr>
                        <a:t>сборник материалов Международной научно-практической конференции </a:t>
                      </a:r>
                      <a:r>
                        <a:rPr lang="ru-RU" sz="2000" dirty="0" smtClean="0"/>
                        <a:t>(Екатеринбург, 27–28 октября 2015 г.) / </a:t>
                      </a:r>
                      <a:r>
                        <a:rPr lang="ru-RU" sz="2000" u="sng" dirty="0" smtClean="0">
                          <a:solidFill>
                            <a:srgbClr val="FF0000"/>
                          </a:solidFill>
                        </a:rPr>
                        <a:t>Уральский федеральный университет имени первого Президента России Б.Н. Ельцина [и др.] ; редколлегия</a:t>
                      </a:r>
                      <a:r>
                        <a:rPr lang="ru-RU" sz="2000" dirty="0" smtClean="0">
                          <a:solidFill>
                            <a:srgbClr val="FF0000"/>
                          </a:solidFill>
                        </a:rPr>
                        <a:t>:</a:t>
                      </a:r>
                      <a:br>
                        <a:rPr lang="ru-RU" sz="2000" dirty="0" smtClean="0">
                          <a:solidFill>
                            <a:srgbClr val="FF0000"/>
                          </a:solidFill>
                        </a:rPr>
                      </a:br>
                      <a:r>
                        <a:rPr lang="ru-RU" sz="2000" dirty="0" smtClean="0">
                          <a:solidFill>
                            <a:srgbClr val="FF0000"/>
                          </a:solidFill>
                        </a:rPr>
                        <a:t>С. В. Кортов (пред.) [и др.]</a:t>
                      </a:r>
                      <a:r>
                        <a:rPr lang="ru-RU" sz="2000" dirty="0" smtClean="0"/>
                        <a:t>. – 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Екатеринбург : Изд-во Урал. ун-та, </a:t>
                      </a:r>
                      <a:r>
                        <a:rPr lang="ru-RU" sz="2000" dirty="0" smtClean="0"/>
                        <a:t>2015. – 383 с. – ISBN 978-5-7996-1560-4. – </a:t>
                      </a:r>
                      <a:r>
                        <a:rPr lang="ru-RU" sz="2000" dirty="0" smtClean="0">
                          <a:solidFill>
                            <a:srgbClr val="FF0000"/>
                          </a:solidFill>
                        </a:rPr>
                        <a:t>Текст : непосредственный. </a:t>
                      </a:r>
                      <a:endParaRPr lang="ru-RU" altLang="ru-RU" sz="21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2544" name="Прямоугольник 6"/>
          <p:cNvSpPr>
            <a:spLocks noChangeArrowheads="1"/>
          </p:cNvSpPr>
          <p:nvPr/>
        </p:nvSpPr>
        <p:spPr bwMode="auto">
          <a:xfrm>
            <a:off x="250825" y="5888038"/>
            <a:ext cx="889317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solidFill>
                  <a:srgbClr val="0070C0"/>
                </a:solidFill>
              </a:rPr>
              <a:t>МР</a:t>
            </a:r>
            <a:r>
              <a:rPr lang="ru-RU" b="1"/>
              <a:t> </a:t>
            </a:r>
            <a:r>
              <a:rPr lang="ru-RU"/>
              <a:t>–</a:t>
            </a:r>
            <a:r>
              <a:rPr lang="ru-RU" b="1"/>
              <a:t> сведения, относящиеся к заглавию (условно-обязательный элемент), т.е. приведение в БО определяет библиографирующая организация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8" descr="C:\Users\vsekane4to\Desktop\Без-имени-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63050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1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DFA8B46-BDDE-4DD7-9255-291330248C7E}" type="slidenum">
              <a:rPr lang="ru-RU" altLang="ru-RU" smtClean="0"/>
              <a:pPr/>
              <a:t>21</a:t>
            </a:fld>
            <a:endParaRPr lang="ru-RU" altLang="ru-RU" smtClean="0"/>
          </a:p>
        </p:txBody>
      </p:sp>
      <p:sp>
        <p:nvSpPr>
          <p:cNvPr id="22532" name="Заголовок 18"/>
          <p:cNvSpPr txBox="1">
            <a:spLocks/>
          </p:cNvSpPr>
          <p:nvPr/>
        </p:nvSpPr>
        <p:spPr bwMode="auto">
          <a:xfrm>
            <a:off x="1547813" y="0"/>
            <a:ext cx="7596187" cy="81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altLang="ru-RU" sz="2800" b="1" dirty="0">
                <a:solidFill>
                  <a:srgbClr val="FF0000"/>
                </a:solidFill>
              </a:rPr>
              <a:t>Пример БО </a:t>
            </a:r>
            <a:r>
              <a:rPr lang="ru-RU" altLang="ru-RU" sz="2800" b="1" dirty="0" smtClean="0">
                <a:solidFill>
                  <a:srgbClr val="FF0000"/>
                </a:solidFill>
              </a:rPr>
              <a:t>материалов </a:t>
            </a:r>
            <a:r>
              <a:rPr lang="ru-RU" altLang="ru-RU" sz="2800" b="1" dirty="0">
                <a:solidFill>
                  <a:srgbClr val="FF0000"/>
                </a:solidFill>
              </a:rPr>
              <a:t>конференций</a:t>
            </a:r>
          </a:p>
        </p:txBody>
      </p:sp>
      <p:sp>
        <p:nvSpPr>
          <p:cNvPr id="22544" name="Прямоугольник 6"/>
          <p:cNvSpPr>
            <a:spLocks noChangeArrowheads="1"/>
          </p:cNvSpPr>
          <p:nvPr/>
        </p:nvSpPr>
        <p:spPr bwMode="auto">
          <a:xfrm>
            <a:off x="0" y="980728"/>
            <a:ext cx="9144000" cy="7140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indent="360363"/>
            <a:r>
              <a:rPr lang="ru-RU" sz="2400" dirty="0"/>
              <a:t>Исследования и разработки молодых ученых: наука и практика : сборник материалов I Международной молодежной научно-практической конференции, </a:t>
            </a:r>
            <a:r>
              <a:rPr lang="ru-RU" sz="2400" u="sng" dirty="0" smtClean="0"/>
              <a:t>Новосибирск</a:t>
            </a:r>
            <a:r>
              <a:rPr lang="ru-RU" sz="2400" u="sng" dirty="0"/>
              <a:t>, 20 </a:t>
            </a:r>
            <a:r>
              <a:rPr lang="ru-RU" sz="2400" u="sng" dirty="0" smtClean="0"/>
              <a:t>октября, </a:t>
            </a:r>
            <a:r>
              <a:rPr lang="ru-RU" sz="2400" u="sng" dirty="0"/>
              <a:t>21 </a:t>
            </a:r>
            <a:r>
              <a:rPr lang="ru-RU" sz="2400" u="sng" dirty="0" smtClean="0"/>
              <a:t>ноября 2017 </a:t>
            </a:r>
            <a:r>
              <a:rPr lang="ru-RU" sz="2400" u="sng" dirty="0"/>
              <a:t>г.</a:t>
            </a:r>
          </a:p>
          <a:p>
            <a:pPr algn="ctr"/>
            <a:r>
              <a:rPr lang="ru-RU" sz="2400" i="1" dirty="0" smtClean="0"/>
              <a:t>или</a:t>
            </a:r>
          </a:p>
          <a:p>
            <a:pPr indent="360363"/>
            <a:r>
              <a:rPr lang="ru-RU" sz="2800" dirty="0" smtClean="0"/>
              <a:t>Исследования и разработки молодых ученых: наука и практика : сб. материалов I </a:t>
            </a:r>
            <a:r>
              <a:rPr lang="ru-RU" sz="2800" dirty="0" err="1" smtClean="0"/>
              <a:t>Междунар</a:t>
            </a:r>
            <a:r>
              <a:rPr lang="ru-RU" sz="2800" dirty="0" smtClean="0"/>
              <a:t>. </a:t>
            </a:r>
            <a:r>
              <a:rPr lang="ru-RU" sz="2800" dirty="0" err="1" smtClean="0"/>
              <a:t>молодеж</a:t>
            </a:r>
            <a:r>
              <a:rPr lang="ru-RU" sz="2800" dirty="0" smtClean="0"/>
              <a:t>. </a:t>
            </a:r>
            <a:r>
              <a:rPr lang="ru-RU" sz="2800" dirty="0" err="1" smtClean="0"/>
              <a:t>науч.-практ</a:t>
            </a:r>
            <a:r>
              <a:rPr lang="ru-RU" sz="2800" dirty="0" smtClean="0"/>
              <a:t>. </a:t>
            </a:r>
            <a:r>
              <a:rPr lang="ru-RU" sz="2800" dirty="0" err="1" smtClean="0"/>
              <a:t>конф</a:t>
            </a:r>
            <a:r>
              <a:rPr lang="ru-RU" sz="2800" dirty="0" smtClean="0"/>
              <a:t>., </a:t>
            </a:r>
            <a:r>
              <a:rPr lang="ru-RU" sz="2800" u="sng" dirty="0" smtClean="0"/>
              <a:t>Новосибирск, 20 окт., 21 </a:t>
            </a:r>
            <a:r>
              <a:rPr lang="ru-RU" sz="2800" u="sng" dirty="0" err="1" smtClean="0"/>
              <a:t>нояб</a:t>
            </a:r>
            <a:r>
              <a:rPr lang="ru-RU" sz="2800" u="sng" dirty="0" smtClean="0"/>
              <a:t>. 2017 г.</a:t>
            </a:r>
          </a:p>
          <a:p>
            <a:endParaRPr lang="ru-RU" sz="2400" dirty="0" smtClean="0"/>
          </a:p>
          <a:p>
            <a:pPr indent="360363"/>
            <a:r>
              <a:rPr lang="ru-RU" sz="2400" dirty="0"/>
              <a:t>Экология ландшафта и планирование землепользования : тезисы докладов всероссийской </a:t>
            </a:r>
            <a:r>
              <a:rPr lang="ru-RU" sz="2400" u="sng" dirty="0"/>
              <a:t>конференции (Иркутск, 11–12 сентября 2016 г.) </a:t>
            </a:r>
          </a:p>
          <a:p>
            <a:pPr algn="ctr"/>
            <a:r>
              <a:rPr lang="ru-RU" sz="2400" i="1" dirty="0" smtClean="0"/>
              <a:t>или</a:t>
            </a:r>
            <a:endParaRPr lang="ru-RU" sz="2400" i="1" dirty="0"/>
          </a:p>
          <a:p>
            <a:pPr indent="360363"/>
            <a:r>
              <a:rPr lang="ru-RU" sz="2800" dirty="0">
                <a:solidFill>
                  <a:srgbClr val="FF0000"/>
                </a:solidFill>
              </a:rPr>
              <a:t>Экология ландшафта и планирование </a:t>
            </a:r>
            <a:r>
              <a:rPr lang="ru-RU" sz="2800" dirty="0" err="1" smtClean="0">
                <a:solidFill>
                  <a:srgbClr val="FF0000"/>
                </a:solidFill>
              </a:rPr>
              <a:t>землепользова</a:t>
            </a:r>
            <a:r>
              <a:rPr lang="en-US" sz="2800" dirty="0" smtClean="0">
                <a:solidFill>
                  <a:srgbClr val="FF0000"/>
                </a:solidFill>
              </a:rPr>
              <a:t>-</a:t>
            </a:r>
            <a:r>
              <a:rPr lang="ru-RU" sz="2800" dirty="0" err="1" smtClean="0">
                <a:solidFill>
                  <a:srgbClr val="FF0000"/>
                </a:solidFill>
              </a:rPr>
              <a:t>ния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2800" dirty="0">
                <a:solidFill>
                  <a:srgbClr val="FF0000"/>
                </a:solidFill>
              </a:rPr>
              <a:t>: </a:t>
            </a:r>
            <a:r>
              <a:rPr lang="ru-RU" sz="2800" dirty="0" smtClean="0">
                <a:solidFill>
                  <a:srgbClr val="FF0000"/>
                </a:solidFill>
              </a:rPr>
              <a:t>тез. </a:t>
            </a:r>
            <a:r>
              <a:rPr lang="ru-RU" sz="2800" dirty="0" err="1" smtClean="0">
                <a:solidFill>
                  <a:srgbClr val="FF0000"/>
                </a:solidFill>
              </a:rPr>
              <a:t>докл</a:t>
            </a:r>
            <a:r>
              <a:rPr lang="ru-RU" sz="2800" dirty="0" smtClean="0">
                <a:solidFill>
                  <a:srgbClr val="FF0000"/>
                </a:solidFill>
              </a:rPr>
              <a:t>. </a:t>
            </a:r>
            <a:r>
              <a:rPr lang="ru-RU" sz="2800" dirty="0" err="1" smtClean="0">
                <a:solidFill>
                  <a:srgbClr val="FF0000"/>
                </a:solidFill>
              </a:rPr>
              <a:t>всерос</a:t>
            </a:r>
            <a:r>
              <a:rPr lang="ru-RU" sz="2800" dirty="0" smtClean="0">
                <a:solidFill>
                  <a:srgbClr val="FF0000"/>
                </a:solidFill>
              </a:rPr>
              <a:t>. </a:t>
            </a:r>
            <a:r>
              <a:rPr lang="ru-RU" sz="2800" dirty="0" err="1" smtClean="0">
                <a:solidFill>
                  <a:srgbClr val="FF0000"/>
                </a:solidFill>
              </a:rPr>
              <a:t>конф</a:t>
            </a:r>
            <a:r>
              <a:rPr lang="ru-RU" sz="2800" dirty="0" smtClean="0">
                <a:solidFill>
                  <a:srgbClr val="FF0000"/>
                </a:solidFill>
              </a:rPr>
              <a:t>. </a:t>
            </a:r>
            <a:r>
              <a:rPr lang="ru-RU" sz="2800" u="sng" dirty="0">
                <a:solidFill>
                  <a:srgbClr val="FF0000"/>
                </a:solidFill>
              </a:rPr>
              <a:t>(Иркутск, 11–12 </a:t>
            </a:r>
            <a:r>
              <a:rPr lang="ru-RU" sz="2800" u="sng" dirty="0" smtClean="0">
                <a:solidFill>
                  <a:srgbClr val="FF0000"/>
                </a:solidFill>
              </a:rPr>
              <a:t>сент. </a:t>
            </a:r>
            <a:r>
              <a:rPr lang="ru-RU" sz="2800" u="sng" dirty="0">
                <a:solidFill>
                  <a:srgbClr val="FF0000"/>
                </a:solidFill>
              </a:rPr>
              <a:t>2016 г.) </a:t>
            </a:r>
          </a:p>
          <a:p>
            <a:pPr algn="ctr"/>
            <a:endParaRPr lang="ru-RU" sz="2600" i="1" dirty="0" smtClean="0"/>
          </a:p>
          <a:p>
            <a:pPr algn="ctr"/>
            <a:endParaRPr lang="ru-RU" sz="2600" i="1" dirty="0" smtClean="0"/>
          </a:p>
          <a:p>
            <a:endParaRPr lang="ru-RU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8" descr="C:\Users\vsekane4to\Desktop\Без-имени-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63050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3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4629327-F135-45FC-9449-17E05D664483}" type="slidenum">
              <a:rPr lang="ru-RU" altLang="ru-RU" smtClean="0"/>
              <a:pPr/>
              <a:t>22</a:t>
            </a:fld>
            <a:endParaRPr lang="ru-RU" altLang="ru-RU" smtClean="0"/>
          </a:p>
        </p:txBody>
      </p:sp>
      <p:sp>
        <p:nvSpPr>
          <p:cNvPr id="25604" name="Заголовок 18"/>
          <p:cNvSpPr txBox="1">
            <a:spLocks/>
          </p:cNvSpPr>
          <p:nvPr/>
        </p:nvSpPr>
        <p:spPr bwMode="auto">
          <a:xfrm>
            <a:off x="1476375" y="0"/>
            <a:ext cx="7667625" cy="81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altLang="ru-RU" sz="2800" b="1">
                <a:solidFill>
                  <a:srgbClr val="FF0000"/>
                </a:solidFill>
              </a:rPr>
              <a:t>Пример БО законодательных материалов</a:t>
            </a: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115888" y="1016000"/>
          <a:ext cx="8964488" cy="54160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82244"/>
                <a:gridCol w="4482244"/>
              </a:tblGrid>
              <a:tr h="28513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по ГОСТ 7.1–2003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по</a:t>
                      </a:r>
                      <a:r>
                        <a:rPr lang="ru-RU" sz="1800" baseline="0" dirty="0" smtClean="0"/>
                        <a:t> ГОСТ Р 7.0.100</a:t>
                      </a:r>
                      <a:r>
                        <a:rPr lang="ru-RU" sz="1800" dirty="0" smtClean="0"/>
                        <a:t>–</a:t>
                      </a:r>
                      <a:r>
                        <a:rPr lang="ru-RU" sz="1800" baseline="0" dirty="0" smtClean="0"/>
                        <a:t>2018</a:t>
                      </a:r>
                      <a:endParaRPr lang="ru-RU" sz="1800" dirty="0"/>
                    </a:p>
                  </a:txBody>
                  <a:tcPr/>
                </a:tc>
              </a:tr>
              <a:tr h="20340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1" dirty="0" smtClean="0"/>
                        <a:t>Под заголовком</a:t>
                      </a:r>
                      <a:endParaRPr lang="ru-RU" sz="1800" dirty="0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marL="0" indent="533400"/>
                      <a:r>
                        <a:rPr lang="ru-RU" sz="2000" dirty="0" smtClean="0"/>
                        <a:t>О выборах депутатов Государственной Думы Федерального Собрания Российской Федерации : </a:t>
                      </a:r>
                      <a:r>
                        <a:rPr lang="ru-RU" sz="2000" u="sng" dirty="0" smtClean="0">
                          <a:solidFill>
                            <a:srgbClr val="FF0000"/>
                          </a:solidFill>
                        </a:rPr>
                        <a:t>Федеральный закон </a:t>
                      </a:r>
                      <a:r>
                        <a:rPr lang="ru-RU" sz="2000" dirty="0" smtClean="0"/>
                        <a:t>№ 20-ФЗ : </a:t>
                      </a:r>
                      <a:r>
                        <a:rPr lang="ru-RU" sz="2000" dirty="0" smtClean="0">
                          <a:solidFill>
                            <a:srgbClr val="FF0000"/>
                          </a:solidFill>
                        </a:rPr>
                        <a:t>принят </a:t>
                      </a:r>
                      <a:r>
                        <a:rPr lang="ru-RU" sz="2000" u="sng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Государственной</a:t>
                      </a:r>
                      <a:r>
                        <a:rPr lang="ru-RU" sz="2000" dirty="0" smtClean="0">
                          <a:solidFill>
                            <a:srgbClr val="FF0000"/>
                          </a:solidFill>
                        </a:rPr>
                        <a:t> Думой 14 </a:t>
                      </a:r>
                      <a:r>
                        <a:rPr lang="ru-RU" sz="2000" u="sng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февраля</a:t>
                      </a:r>
                      <a:r>
                        <a:rPr lang="ru-RU" sz="2000" dirty="0" smtClean="0">
                          <a:solidFill>
                            <a:srgbClr val="FF0000"/>
                          </a:solidFill>
                        </a:rPr>
                        <a:t> 2014 года : Одобрен Советом Федерации 19 </a:t>
                      </a:r>
                      <a:r>
                        <a:rPr lang="ru-RU" sz="2000" u="sng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февраля</a:t>
                      </a:r>
                      <a:r>
                        <a:rPr lang="ru-RU" sz="2000" dirty="0" smtClean="0">
                          <a:solidFill>
                            <a:srgbClr val="FF0000"/>
                          </a:solidFill>
                        </a:rPr>
                        <a:t> 2014 </a:t>
                      </a:r>
                      <a:r>
                        <a:rPr lang="ru-RU" sz="2000" u="sng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года</a:t>
                      </a:r>
                      <a:r>
                        <a:rPr lang="ru-RU" sz="2000" dirty="0" smtClean="0"/>
                        <a:t>. – Москва : </a:t>
                      </a:r>
                      <a:r>
                        <a:rPr lang="ru-RU" sz="2000" u="sng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Центральная избирательная </a:t>
                      </a:r>
                      <a:r>
                        <a:rPr lang="ru-RU" sz="2000" u="none" dirty="0" smtClean="0">
                          <a:solidFill>
                            <a:srgbClr val="FF0000"/>
                          </a:solidFill>
                        </a:rPr>
                        <a:t>комиссия</a:t>
                      </a:r>
                      <a:r>
                        <a:rPr lang="ru-RU" sz="2000" u="sng" dirty="0" smtClean="0">
                          <a:solidFill>
                            <a:srgbClr val="FF0000"/>
                          </a:solidFill>
                        </a:rPr>
                        <a:t> Российской </a:t>
                      </a:r>
                      <a:r>
                        <a:rPr lang="ru-RU" sz="2000" u="none" dirty="0" smtClean="0">
                          <a:solidFill>
                            <a:srgbClr val="FF0000"/>
                          </a:solidFill>
                        </a:rPr>
                        <a:t>Федерации</a:t>
                      </a:r>
                      <a:r>
                        <a:rPr lang="ru-RU" sz="2000" dirty="0" smtClean="0"/>
                        <a:t>, 2016. – 383 с. – </a:t>
                      </a:r>
                      <a:r>
                        <a:rPr lang="ru-RU" sz="2000" dirty="0" smtClean="0">
                          <a:solidFill>
                            <a:srgbClr val="FF0000"/>
                          </a:solidFill>
                        </a:rPr>
                        <a:t>Текст : непосредственный.</a:t>
                      </a:r>
                      <a:endParaRPr lang="ru-RU" sz="2000" dirty="0"/>
                    </a:p>
                  </a:txBody>
                  <a:tcPr/>
                </a:tc>
              </a:tr>
              <a:tr h="2307138">
                <a:tc>
                  <a:txBody>
                    <a:bodyPr/>
                    <a:lstStyle/>
                    <a:p>
                      <a:pPr marL="0" marR="0" indent="5334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/>
                        <a:t>Российская Федерация. Законы. </a:t>
                      </a:r>
                      <a:r>
                        <a:rPr lang="ru-RU" sz="1800" dirty="0" smtClean="0"/>
                        <a:t>О выборах депутатов Государственной Думы Федерального Собрания Российской Федерации : </a:t>
                      </a:r>
                      <a:r>
                        <a:rPr lang="ru-RU" sz="1800" dirty="0" err="1" smtClean="0">
                          <a:solidFill>
                            <a:srgbClr val="FF0000"/>
                          </a:solidFill>
                        </a:rPr>
                        <a:t>Федер</a:t>
                      </a:r>
                      <a:r>
                        <a:rPr lang="ru-RU" sz="1800" dirty="0" smtClean="0">
                          <a:solidFill>
                            <a:srgbClr val="FF0000"/>
                          </a:solidFill>
                        </a:rPr>
                        <a:t>. закон </a:t>
                      </a:r>
                      <a:r>
                        <a:rPr lang="ru-RU" sz="1800" dirty="0" smtClean="0"/>
                        <a:t>№ 20-ФЗ : </a:t>
                      </a:r>
                      <a:r>
                        <a:rPr lang="ru-RU" sz="1800" dirty="0" smtClean="0">
                          <a:solidFill>
                            <a:srgbClr val="FF0000"/>
                          </a:solidFill>
                        </a:rPr>
                        <a:t>принят </a:t>
                      </a:r>
                      <a:r>
                        <a:rPr lang="ru-RU" sz="1800" dirty="0" err="1" smtClean="0">
                          <a:solidFill>
                            <a:srgbClr val="FF0000"/>
                          </a:solidFill>
                        </a:rPr>
                        <a:t>Гос</a:t>
                      </a:r>
                      <a:r>
                        <a:rPr lang="ru-RU" sz="1800" dirty="0" smtClean="0">
                          <a:solidFill>
                            <a:srgbClr val="FF0000"/>
                          </a:solidFill>
                        </a:rPr>
                        <a:t>. Думой 14 февр. 2014 г. : Одобрен Советом Федерации 19 февр. 2014 г</a:t>
                      </a:r>
                      <a:r>
                        <a:rPr lang="ru-RU" sz="1800" dirty="0" smtClean="0"/>
                        <a:t>. – Москва : </a:t>
                      </a:r>
                      <a:r>
                        <a:rPr lang="ru-RU" sz="1800" dirty="0" smtClean="0">
                          <a:solidFill>
                            <a:srgbClr val="FF0000"/>
                          </a:solidFill>
                        </a:rPr>
                        <a:t>Центр. </a:t>
                      </a:r>
                      <a:r>
                        <a:rPr lang="ru-RU" sz="1800" dirty="0" err="1" smtClean="0">
                          <a:solidFill>
                            <a:srgbClr val="FF0000"/>
                          </a:solidFill>
                        </a:rPr>
                        <a:t>избират</a:t>
                      </a:r>
                      <a:r>
                        <a:rPr lang="ru-RU" sz="1800" dirty="0" smtClean="0">
                          <a:solidFill>
                            <a:srgbClr val="FF0000"/>
                          </a:solidFill>
                        </a:rPr>
                        <a:t>. комиссия Рос. Федерации</a:t>
                      </a:r>
                      <a:r>
                        <a:rPr lang="ru-RU" sz="1800" dirty="0" smtClean="0"/>
                        <a:t>, 2016. – 383 с. </a:t>
                      </a:r>
                      <a:endParaRPr lang="ru-RU" sz="18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20340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1" dirty="0" smtClean="0"/>
                        <a:t>Под </a:t>
                      </a:r>
                      <a:r>
                        <a:rPr lang="ru-RU" sz="1800" b="1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заглавием</a:t>
                      </a:r>
                      <a:endParaRPr lang="ru-RU" sz="18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200620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О выборах депутатов Государственной Думы Федерального Собрания Российской Федерации : </a:t>
                      </a:r>
                      <a:r>
                        <a:rPr lang="ru-RU" sz="1800" dirty="0" err="1" smtClean="0">
                          <a:solidFill>
                            <a:srgbClr val="FF0000"/>
                          </a:solidFill>
                        </a:rPr>
                        <a:t>Федер</a:t>
                      </a:r>
                      <a:r>
                        <a:rPr lang="ru-RU" sz="1800" dirty="0" smtClean="0">
                          <a:solidFill>
                            <a:srgbClr val="FF0000"/>
                          </a:solidFill>
                        </a:rPr>
                        <a:t>. закон </a:t>
                      </a:r>
                      <a:r>
                        <a:rPr lang="ru-RU" sz="1800" dirty="0" smtClean="0"/>
                        <a:t>№ 20-ФЗ : </a:t>
                      </a:r>
                      <a:r>
                        <a:rPr lang="ru-RU" sz="1800" dirty="0" smtClean="0">
                          <a:solidFill>
                            <a:srgbClr val="FF0000"/>
                          </a:solidFill>
                        </a:rPr>
                        <a:t>принят </a:t>
                      </a:r>
                      <a:r>
                        <a:rPr lang="ru-RU" sz="1800" dirty="0" err="1" smtClean="0">
                          <a:solidFill>
                            <a:srgbClr val="FF0000"/>
                          </a:solidFill>
                        </a:rPr>
                        <a:t>Гос</a:t>
                      </a:r>
                      <a:r>
                        <a:rPr lang="ru-RU" sz="1800" dirty="0" smtClean="0">
                          <a:solidFill>
                            <a:srgbClr val="FF0000"/>
                          </a:solidFill>
                        </a:rPr>
                        <a:t>. Думой 14 февр. 2014 г. : Одобрен Советом Федерации 19 февр. 2014 г</a:t>
                      </a:r>
                      <a:r>
                        <a:rPr lang="ru-RU" sz="1800" dirty="0" smtClean="0"/>
                        <a:t>. – Москва : </a:t>
                      </a:r>
                      <a:r>
                        <a:rPr lang="ru-RU" sz="1800" dirty="0" smtClean="0">
                          <a:solidFill>
                            <a:srgbClr val="FF0000"/>
                          </a:solidFill>
                        </a:rPr>
                        <a:t>Центр. </a:t>
                      </a:r>
                      <a:r>
                        <a:rPr lang="ru-RU" sz="1800" dirty="0" err="1" smtClean="0">
                          <a:solidFill>
                            <a:srgbClr val="FF0000"/>
                          </a:solidFill>
                        </a:rPr>
                        <a:t>избират</a:t>
                      </a:r>
                      <a:r>
                        <a:rPr lang="ru-RU" sz="1800" dirty="0" smtClean="0">
                          <a:solidFill>
                            <a:srgbClr val="FF0000"/>
                          </a:solidFill>
                        </a:rPr>
                        <a:t>. комиссия Рос. Федерации</a:t>
                      </a:r>
                      <a:r>
                        <a:rPr lang="ru-RU" sz="1800" dirty="0" smtClean="0"/>
                        <a:t>, 2016. – 383 с. </a:t>
                      </a:r>
                      <a:endParaRPr lang="ru-RU" sz="18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8" descr="C:\Users\vsekane4to\Desktop\Без-имени-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63050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7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258652D-9AC4-4DF1-80ED-734B7CCFF241}" type="slidenum">
              <a:rPr lang="ru-RU" altLang="ru-RU" smtClean="0"/>
              <a:pPr/>
              <a:t>23</a:t>
            </a:fld>
            <a:endParaRPr lang="ru-RU" altLang="ru-RU" smtClean="0"/>
          </a:p>
        </p:txBody>
      </p:sp>
      <p:sp>
        <p:nvSpPr>
          <p:cNvPr id="26628" name="Заголовок 18"/>
          <p:cNvSpPr txBox="1">
            <a:spLocks/>
          </p:cNvSpPr>
          <p:nvPr/>
        </p:nvSpPr>
        <p:spPr bwMode="auto">
          <a:xfrm>
            <a:off x="1547813" y="0"/>
            <a:ext cx="7596187" cy="81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altLang="ru-RU" sz="2800" b="1">
                <a:solidFill>
                  <a:srgbClr val="FF0000"/>
                </a:solidFill>
              </a:rPr>
              <a:t>Пример БО стандарта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15888" y="927100"/>
          <a:ext cx="8964488" cy="56019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82244"/>
                <a:gridCol w="4482244"/>
              </a:tblGrid>
              <a:tr h="33762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по ГОСТ 7.1–2003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по</a:t>
                      </a:r>
                      <a:r>
                        <a:rPr lang="ru-RU" sz="1800" baseline="0" dirty="0" smtClean="0"/>
                        <a:t> ГОСТ Р 7.0.100</a:t>
                      </a:r>
                      <a:r>
                        <a:rPr lang="ru-RU" sz="1800" dirty="0" smtClean="0"/>
                        <a:t>–</a:t>
                      </a:r>
                      <a:r>
                        <a:rPr lang="ru-RU" sz="1800" baseline="0" dirty="0" smtClean="0"/>
                        <a:t>2018 (п.5.2.5.9)</a:t>
                      </a:r>
                      <a:endParaRPr lang="ru-RU" sz="1800" dirty="0"/>
                    </a:p>
                  </a:txBody>
                  <a:tcPr/>
                </a:tc>
              </a:tr>
              <a:tr h="19560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1" dirty="0" smtClean="0"/>
                        <a:t>Под заголовком</a:t>
                      </a:r>
                      <a:endParaRPr lang="ru-RU" sz="1800" dirty="0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marL="0" indent="533400"/>
                      <a:r>
                        <a:rPr lang="ru-RU" sz="2000" dirty="0" smtClean="0"/>
                        <a:t>Услуги жилищно-коммунального хозяйства и управления </a:t>
                      </a:r>
                      <a:r>
                        <a:rPr lang="ru-RU" sz="2000" dirty="0" err="1" smtClean="0"/>
                        <a:t>многоквартир-ными</a:t>
                      </a:r>
                      <a:r>
                        <a:rPr lang="ru-RU" sz="2000" dirty="0" smtClean="0"/>
                        <a:t> домами.  Услуги содержания внутридомовых систем холодного водоснабжения многоквартирных домов. Общие требования : ГОСТ Р 56533–2015 : </a:t>
                      </a:r>
                      <a:r>
                        <a:rPr lang="ru-RU" sz="2000" dirty="0" smtClean="0">
                          <a:solidFill>
                            <a:srgbClr val="FF0000"/>
                          </a:solidFill>
                        </a:rPr>
                        <a:t>национальный стандарт  : </a:t>
                      </a:r>
                      <a:r>
                        <a:rPr lang="ru-RU" sz="2000" b="1" u="sng" dirty="0" smtClean="0">
                          <a:solidFill>
                            <a:srgbClr val="FF0000"/>
                          </a:solidFill>
                        </a:rPr>
                        <a:t>дата введения </a:t>
                      </a:r>
                      <a:r>
                        <a:rPr lang="ru-RU" sz="2000" dirty="0" smtClean="0">
                          <a:solidFill>
                            <a:srgbClr val="FF0000"/>
                          </a:solidFill>
                        </a:rPr>
                        <a:t>2016–04–01 / </a:t>
                      </a:r>
                      <a:r>
                        <a:rPr lang="ru-RU" sz="2000" dirty="0" err="1" smtClean="0">
                          <a:solidFill>
                            <a:srgbClr val="FF0000"/>
                          </a:solidFill>
                        </a:rPr>
                        <a:t>разрабо-тан</a:t>
                      </a:r>
                      <a:r>
                        <a:rPr lang="ru-RU" sz="2000" dirty="0" smtClean="0">
                          <a:solidFill>
                            <a:srgbClr val="FF0000"/>
                          </a:solidFill>
                        </a:rPr>
                        <a:t> ООО «Стандарты управления недвижимости»</a:t>
                      </a:r>
                      <a:r>
                        <a:rPr lang="ru-RU" sz="2000" dirty="0" smtClean="0"/>
                        <a:t>. – Москва : </a:t>
                      </a:r>
                      <a:r>
                        <a:rPr lang="ru-RU" sz="2000" dirty="0" err="1" smtClean="0"/>
                        <a:t>Стандартинформ</a:t>
                      </a:r>
                      <a:r>
                        <a:rPr lang="ru-RU" sz="2000" dirty="0" smtClean="0"/>
                        <a:t>, 2015. – IV, 23 </a:t>
                      </a:r>
                      <a:r>
                        <a:rPr lang="ru-RU" sz="2000" dirty="0" err="1" smtClean="0"/>
                        <a:t>c</a:t>
                      </a:r>
                      <a:r>
                        <a:rPr lang="ru-RU" sz="2000" dirty="0" smtClean="0"/>
                        <a:t>. – </a:t>
                      </a:r>
                      <a:r>
                        <a:rPr lang="ru-RU" sz="2000" dirty="0" smtClean="0">
                          <a:solidFill>
                            <a:srgbClr val="FF0000"/>
                          </a:solidFill>
                        </a:rPr>
                        <a:t>Текст : непосредственный</a:t>
                      </a:r>
                      <a:r>
                        <a:rPr lang="ru-RU" sz="2000" dirty="0" smtClean="0"/>
                        <a:t>.</a:t>
                      </a:r>
                    </a:p>
                    <a:p>
                      <a:pPr marL="0" marR="0" indent="5334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b="1" i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5334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1" i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5334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0" dirty="0" smtClean="0">
                          <a:solidFill>
                            <a:schemeClr val="tx1"/>
                          </a:solidFill>
                        </a:rPr>
                        <a:t>Для списка можно опустить </a:t>
                      </a:r>
                      <a:r>
                        <a:rPr lang="ru-RU" sz="1800" b="0" i="0" dirty="0" smtClean="0">
                          <a:solidFill>
                            <a:schemeClr val="tx1"/>
                          </a:solidFill>
                        </a:rPr>
                        <a:t>/  разработан ООО «Стандарты управления недвижимости»</a:t>
                      </a:r>
                      <a:endParaRPr lang="ru-RU" sz="1800" dirty="0"/>
                    </a:p>
                  </a:txBody>
                  <a:tcPr/>
                </a:tc>
              </a:tr>
              <a:tr h="2218678">
                <a:tc>
                  <a:txBody>
                    <a:bodyPr/>
                    <a:lstStyle/>
                    <a:p>
                      <a:pPr marL="0" indent="622300"/>
                      <a:r>
                        <a:rPr lang="ru-RU" sz="1800" dirty="0" smtClean="0"/>
                        <a:t>ГОСТ Р 56533–2015. Услуги жилищно-коммунального хозяйства и управления многоквартирными домами. Услуги </a:t>
                      </a:r>
                      <a:r>
                        <a:rPr lang="ru-RU" sz="1800" dirty="0" err="1" smtClean="0"/>
                        <a:t>содер-жания</a:t>
                      </a:r>
                      <a:r>
                        <a:rPr lang="ru-RU" sz="1800" dirty="0" smtClean="0"/>
                        <a:t> внутридомовых систем холодного водоснабжения многоквартирных домов. Общие требования. –  </a:t>
                      </a:r>
                      <a:r>
                        <a:rPr lang="ru-RU" sz="1800" b="1" dirty="0" err="1" smtClean="0">
                          <a:solidFill>
                            <a:srgbClr val="FF0000"/>
                          </a:solidFill>
                        </a:rPr>
                        <a:t>Введ</a:t>
                      </a:r>
                      <a:r>
                        <a:rPr lang="ru-RU" sz="1800" b="1" dirty="0" smtClean="0">
                          <a:solidFill>
                            <a:srgbClr val="FF0000"/>
                          </a:solidFill>
                        </a:rPr>
                        <a:t>. 2016–04–01</a:t>
                      </a:r>
                      <a:r>
                        <a:rPr lang="ru-RU" sz="1800" dirty="0" smtClean="0"/>
                        <a:t>. – Москва : </a:t>
                      </a:r>
                      <a:r>
                        <a:rPr lang="ru-RU" sz="1800" dirty="0" err="1" smtClean="0"/>
                        <a:t>Стандартинформ</a:t>
                      </a:r>
                      <a:r>
                        <a:rPr lang="ru-RU" sz="1800" dirty="0" smtClean="0"/>
                        <a:t>, 2015. – IV, 23 </a:t>
                      </a:r>
                      <a:r>
                        <a:rPr lang="ru-RU" sz="1800" dirty="0" err="1" smtClean="0"/>
                        <a:t>c</a:t>
                      </a:r>
                      <a:r>
                        <a:rPr lang="ru-RU" sz="1800" dirty="0" smtClean="0"/>
                        <a:t>.</a:t>
                      </a:r>
                      <a:endParaRPr lang="ru-RU" sz="1800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9560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1" dirty="0" smtClean="0"/>
                        <a:t>Под </a:t>
                      </a:r>
                      <a:r>
                        <a:rPr lang="ru-RU" sz="1800" b="1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заглавием</a:t>
                      </a:r>
                      <a:endParaRPr lang="ru-RU" sz="18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2218678">
                <a:tc>
                  <a:txBody>
                    <a:bodyPr/>
                    <a:lstStyle/>
                    <a:p>
                      <a:pPr marL="0" indent="533400"/>
                      <a:r>
                        <a:rPr lang="ru-RU" sz="1800" dirty="0" smtClean="0"/>
                        <a:t> Услуги жилищно-коммунального хозяйства и управления </a:t>
                      </a:r>
                      <a:r>
                        <a:rPr lang="ru-RU" sz="1800" dirty="0" err="1" smtClean="0"/>
                        <a:t>многоквартирны-ми</a:t>
                      </a:r>
                      <a:r>
                        <a:rPr lang="ru-RU" sz="1800" dirty="0" smtClean="0"/>
                        <a:t> домами. Услуги содержания </a:t>
                      </a:r>
                      <a:r>
                        <a:rPr lang="ru-RU" sz="1800" dirty="0" err="1" smtClean="0"/>
                        <a:t>внутридо-мовых</a:t>
                      </a:r>
                      <a:r>
                        <a:rPr lang="ru-RU" sz="1800" dirty="0" smtClean="0"/>
                        <a:t> систем холодного водоснабжения многоквартирных домов. Общие </a:t>
                      </a:r>
                      <a:r>
                        <a:rPr lang="ru-RU" sz="1800" dirty="0" err="1" smtClean="0"/>
                        <a:t>требова-ния</a:t>
                      </a:r>
                      <a:r>
                        <a:rPr lang="ru-RU" sz="1800" dirty="0" smtClean="0"/>
                        <a:t> : ГОСТ Р 56533–2015. – </a:t>
                      </a:r>
                      <a:r>
                        <a:rPr lang="ru-RU" sz="1800" b="1" u="sng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Введ</a:t>
                      </a:r>
                      <a:r>
                        <a:rPr lang="ru-RU" sz="1800" b="1" u="sng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. 2016–04–01</a:t>
                      </a:r>
                      <a:r>
                        <a:rPr lang="ru-RU" sz="1800" dirty="0" smtClean="0"/>
                        <a:t>. – Москва : </a:t>
                      </a:r>
                      <a:r>
                        <a:rPr lang="ru-RU" sz="1800" dirty="0" err="1" smtClean="0"/>
                        <a:t>Стандартинформ</a:t>
                      </a:r>
                      <a:r>
                        <a:rPr lang="ru-RU" sz="1800" dirty="0" smtClean="0"/>
                        <a:t>, 2015. – IV, 23 </a:t>
                      </a:r>
                      <a:r>
                        <a:rPr lang="ru-RU" sz="1800" dirty="0" err="1" smtClean="0"/>
                        <a:t>c</a:t>
                      </a:r>
                      <a:r>
                        <a:rPr lang="ru-RU" sz="1800" dirty="0" smtClean="0"/>
                        <a:t>.</a:t>
                      </a:r>
                      <a:endParaRPr lang="ru-RU" sz="1800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8" descr="C:\Users\vsekane4to\Desktop\Без-имени-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63050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1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09D29D3-698B-4E64-AEEE-A568639DD375}" type="slidenum">
              <a:rPr lang="ru-RU" altLang="ru-RU" smtClean="0"/>
              <a:pPr/>
              <a:t>24</a:t>
            </a:fld>
            <a:endParaRPr lang="ru-RU" altLang="ru-RU" smtClean="0"/>
          </a:p>
        </p:txBody>
      </p:sp>
      <p:sp>
        <p:nvSpPr>
          <p:cNvPr id="27652" name="Заголовок 18"/>
          <p:cNvSpPr txBox="1">
            <a:spLocks/>
          </p:cNvSpPr>
          <p:nvPr/>
        </p:nvSpPr>
        <p:spPr bwMode="auto">
          <a:xfrm>
            <a:off x="0" y="0"/>
            <a:ext cx="9144000" cy="81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altLang="ru-RU" sz="2800" b="1">
                <a:solidFill>
                  <a:srgbClr val="FF0000"/>
                </a:solidFill>
              </a:rPr>
              <a:t>Пример БО п</a:t>
            </a:r>
            <a:r>
              <a:rPr lang="ru-RU" sz="2800" b="1">
                <a:solidFill>
                  <a:srgbClr val="FF0000"/>
                </a:solidFill>
              </a:rPr>
              <a:t>атентного документа</a:t>
            </a:r>
            <a:endParaRPr lang="ru-RU" altLang="ru-RU" sz="2800" b="1">
              <a:solidFill>
                <a:srgbClr val="FF0000"/>
              </a:solidFill>
            </a:endParaRPr>
          </a:p>
        </p:txBody>
      </p:sp>
      <p:sp>
        <p:nvSpPr>
          <p:cNvPr id="27653" name="TextBox 6"/>
          <p:cNvSpPr txBox="1">
            <a:spLocks noChangeArrowheads="1"/>
          </p:cNvSpPr>
          <p:nvPr/>
        </p:nvSpPr>
        <p:spPr bwMode="auto">
          <a:xfrm>
            <a:off x="0" y="5349875"/>
            <a:ext cx="91440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 i="1" dirty="0">
                <a:solidFill>
                  <a:srgbClr val="000000"/>
                </a:solidFill>
              </a:rPr>
              <a:t>Порядок приведения сведений в области ответственности в ГОСТ 7.1</a:t>
            </a:r>
            <a:r>
              <a:rPr lang="ru-RU" b="1" i="1" dirty="0"/>
              <a:t>–2003</a:t>
            </a:r>
            <a:r>
              <a:rPr lang="ru-RU" dirty="0"/>
              <a:t>:</a:t>
            </a:r>
            <a:endParaRPr lang="ru-RU" dirty="0">
              <a:solidFill>
                <a:srgbClr val="000000"/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ru-RU" dirty="0">
                <a:solidFill>
                  <a:srgbClr val="000000"/>
                </a:solidFill>
              </a:rPr>
              <a:t>Патент  / </a:t>
            </a:r>
            <a:r>
              <a:rPr lang="ru-RU" b="1" dirty="0">
                <a:solidFill>
                  <a:srgbClr val="000000"/>
                </a:solidFill>
              </a:rPr>
              <a:t>Чугаева</a:t>
            </a:r>
            <a:r>
              <a:rPr lang="ru-RU" dirty="0">
                <a:solidFill>
                  <a:srgbClr val="000000"/>
                </a:solidFill>
              </a:rPr>
              <a:t> </a:t>
            </a:r>
            <a:r>
              <a:rPr lang="ru-RU" b="1" dirty="0">
                <a:solidFill>
                  <a:srgbClr val="000000"/>
                </a:solidFill>
              </a:rPr>
              <a:t>В. И.</a:t>
            </a:r>
            <a:r>
              <a:rPr lang="ru-RU" dirty="0">
                <a:solidFill>
                  <a:srgbClr val="000000"/>
                </a:solidFill>
              </a:rPr>
              <a:t> ; заявитель и </a:t>
            </a:r>
            <a:r>
              <a:rPr lang="ru-RU" dirty="0" err="1">
                <a:solidFill>
                  <a:srgbClr val="000000"/>
                </a:solidFill>
              </a:rPr>
              <a:t>патентообладатель</a:t>
            </a:r>
            <a:r>
              <a:rPr lang="ru-RU" dirty="0">
                <a:solidFill>
                  <a:srgbClr val="000000"/>
                </a:solidFill>
              </a:rPr>
              <a:t> Воронеж. </a:t>
            </a:r>
            <a:r>
              <a:rPr lang="ru-RU" dirty="0" err="1">
                <a:solidFill>
                  <a:srgbClr val="000000"/>
                </a:solidFill>
              </a:rPr>
              <a:t>науч.-ислед</a:t>
            </a:r>
            <a:r>
              <a:rPr lang="ru-RU" dirty="0">
                <a:solidFill>
                  <a:srgbClr val="000000"/>
                </a:solidFill>
              </a:rPr>
              <a:t>. </a:t>
            </a:r>
            <a:r>
              <a:rPr lang="ru-RU" dirty="0" err="1">
                <a:solidFill>
                  <a:srgbClr val="000000"/>
                </a:solidFill>
              </a:rPr>
              <a:t>ин-т</a:t>
            </a:r>
            <a:r>
              <a:rPr lang="ru-RU" dirty="0">
                <a:solidFill>
                  <a:srgbClr val="000000"/>
                </a:solidFill>
              </a:rPr>
              <a:t> связи. </a:t>
            </a:r>
          </a:p>
          <a:p>
            <a:pPr>
              <a:buFont typeface="Wingdings" pitchFamily="2" charset="2"/>
              <a:buChar char="ü"/>
            </a:pPr>
            <a:r>
              <a:rPr lang="ru-RU" dirty="0">
                <a:solidFill>
                  <a:srgbClr val="000000"/>
                </a:solidFill>
              </a:rPr>
              <a:t>Заявка / </a:t>
            </a:r>
            <a:r>
              <a:rPr lang="ru-RU" b="1" dirty="0">
                <a:solidFill>
                  <a:srgbClr val="000000"/>
                </a:solidFill>
              </a:rPr>
              <a:t>Тернер Э. В. (США) </a:t>
            </a:r>
            <a:r>
              <a:rPr lang="ru-RU" dirty="0">
                <a:solidFill>
                  <a:srgbClr val="000000"/>
                </a:solidFill>
              </a:rPr>
              <a:t>; заявитель </a:t>
            </a:r>
            <a:r>
              <a:rPr lang="ru-RU" dirty="0" err="1">
                <a:solidFill>
                  <a:srgbClr val="000000"/>
                </a:solidFill>
              </a:rPr>
              <a:t>Спейс</a:t>
            </a:r>
            <a:r>
              <a:rPr lang="ru-RU" dirty="0">
                <a:solidFill>
                  <a:srgbClr val="000000"/>
                </a:solidFill>
              </a:rPr>
              <a:t> </a:t>
            </a:r>
            <a:r>
              <a:rPr lang="ru-RU" dirty="0" err="1">
                <a:solidFill>
                  <a:srgbClr val="000000"/>
                </a:solidFill>
              </a:rPr>
              <a:t>Системз</a:t>
            </a:r>
            <a:r>
              <a:rPr lang="ru-RU" dirty="0">
                <a:solidFill>
                  <a:srgbClr val="000000"/>
                </a:solidFill>
              </a:rPr>
              <a:t>/</a:t>
            </a:r>
            <a:r>
              <a:rPr lang="ru-RU" dirty="0" err="1">
                <a:solidFill>
                  <a:srgbClr val="000000"/>
                </a:solidFill>
              </a:rPr>
              <a:t>Лорал</a:t>
            </a:r>
            <a:r>
              <a:rPr lang="ru-RU" dirty="0">
                <a:solidFill>
                  <a:srgbClr val="000000"/>
                </a:solidFill>
              </a:rPr>
              <a:t>, инк. ; пат. поверенный Егорова Г. Б.  </a:t>
            </a:r>
          </a:p>
          <a:p>
            <a:pPr>
              <a:buFont typeface="Wingdings" pitchFamily="2" charset="2"/>
              <a:buChar char="ü"/>
            </a:pPr>
            <a:r>
              <a:rPr lang="ru-RU" dirty="0">
                <a:solidFill>
                  <a:srgbClr val="000000"/>
                </a:solidFill>
              </a:rPr>
              <a:t>Авторское свидетельство / </a:t>
            </a:r>
            <a:r>
              <a:rPr lang="ru-RU" b="1" dirty="0">
                <a:solidFill>
                  <a:srgbClr val="000000"/>
                </a:solidFill>
              </a:rPr>
              <a:t>В. С. Ваулин, В. Г. </a:t>
            </a:r>
            <a:r>
              <a:rPr lang="ru-RU" b="1" dirty="0" err="1">
                <a:solidFill>
                  <a:srgbClr val="000000"/>
                </a:solidFill>
              </a:rPr>
              <a:t>Кемайкин</a:t>
            </a:r>
            <a:r>
              <a:rPr lang="ru-RU" b="1" dirty="0">
                <a:solidFill>
                  <a:srgbClr val="000000"/>
                </a:solidFill>
              </a:rPr>
              <a:t> (СССР)</a:t>
            </a:r>
            <a:endParaRPr lang="ru-RU" b="1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115888" y="692150"/>
          <a:ext cx="8964488" cy="466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72012"/>
                <a:gridCol w="4292476"/>
              </a:tblGrid>
              <a:tr h="35349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по ГОСТ 7.1–2003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по</a:t>
                      </a:r>
                      <a:r>
                        <a:rPr lang="ru-RU" sz="1800" baseline="0" dirty="0" smtClean="0"/>
                        <a:t> ГОСТ Р 7.0.100</a:t>
                      </a:r>
                      <a:r>
                        <a:rPr lang="ru-RU" sz="1800" dirty="0" smtClean="0"/>
                        <a:t>–</a:t>
                      </a:r>
                      <a:r>
                        <a:rPr lang="ru-RU" sz="1800" baseline="0" dirty="0" smtClean="0"/>
                        <a:t>2018</a:t>
                      </a:r>
                      <a:endParaRPr lang="ru-RU" sz="1800" dirty="0"/>
                    </a:p>
                  </a:txBody>
                  <a:tcPr/>
                </a:tc>
              </a:tr>
              <a:tr h="35349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1" dirty="0" smtClean="0"/>
                        <a:t>Под заголовком</a:t>
                      </a:r>
                      <a:endParaRPr lang="ru-RU" sz="1800" dirty="0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marL="0" indent="533400">
                        <a:defRPr/>
                      </a:pPr>
                      <a:r>
                        <a:rPr lang="ru-RU" sz="2000" b="1" u="sng" dirty="0" smtClean="0">
                          <a:solidFill>
                            <a:srgbClr val="FF0000"/>
                          </a:solidFill>
                        </a:rPr>
                        <a:t>Авт. </a:t>
                      </a:r>
                      <a:r>
                        <a:rPr lang="ru-RU" sz="2000" b="1" u="sng" dirty="0" err="1" smtClean="0">
                          <a:solidFill>
                            <a:srgbClr val="FF0000"/>
                          </a:solidFill>
                        </a:rPr>
                        <a:t>свид</a:t>
                      </a:r>
                      <a:r>
                        <a:rPr lang="ru-RU" sz="2000" b="1" u="sng" dirty="0" smtClean="0">
                          <a:solidFill>
                            <a:srgbClr val="FF0000"/>
                          </a:solidFill>
                        </a:rPr>
                        <a:t>. № </a:t>
                      </a:r>
                      <a:r>
                        <a:rPr lang="ru-RU" sz="2000" dirty="0" smtClean="0"/>
                        <a:t>831216 СССР, МКИ</a:t>
                      </a:r>
                      <a:r>
                        <a:rPr lang="ru-RU" sz="2000" baseline="30000" dirty="0" smtClean="0"/>
                        <a:t>3</a:t>
                      </a:r>
                      <a:r>
                        <a:rPr lang="ru-RU" sz="2000" dirty="0" smtClean="0"/>
                        <a:t> </a:t>
                      </a:r>
                      <a:r>
                        <a:rPr lang="ru-RU" sz="2000" dirty="0" smtClean="0">
                          <a:solidFill>
                            <a:srgbClr val="FF0000"/>
                          </a:solidFill>
                        </a:rPr>
                        <a:t>В07В </a:t>
                      </a:r>
                      <a:r>
                        <a:rPr lang="ru-RU" sz="2000" dirty="0" smtClean="0"/>
                        <a:t>4/04. Пневматический классификатор </a:t>
                      </a:r>
                      <a:r>
                        <a:rPr lang="ru-RU" sz="2000" b="1" u="sng" dirty="0" smtClean="0">
                          <a:solidFill>
                            <a:srgbClr val="FF0000"/>
                          </a:solidFill>
                        </a:rPr>
                        <a:t>: № 3360585 : </a:t>
                      </a:r>
                      <a:r>
                        <a:rPr lang="ru-RU" sz="2000" b="1" u="sng" dirty="0" err="1" smtClean="0">
                          <a:solidFill>
                            <a:srgbClr val="FF0000"/>
                          </a:solidFill>
                        </a:rPr>
                        <a:t>заявл</a:t>
                      </a:r>
                      <a:r>
                        <a:rPr lang="ru-RU" sz="2000" b="1" u="sng" dirty="0" smtClean="0">
                          <a:solidFill>
                            <a:srgbClr val="FF0000"/>
                          </a:solidFill>
                        </a:rPr>
                        <a:t>. 23.11.1979 : </a:t>
                      </a:r>
                      <a:r>
                        <a:rPr lang="ru-RU" sz="2000" b="1" u="sng" dirty="0" err="1" smtClean="0">
                          <a:solidFill>
                            <a:srgbClr val="FF0000"/>
                          </a:solidFill>
                        </a:rPr>
                        <a:t>опубл</a:t>
                      </a:r>
                      <a:r>
                        <a:rPr lang="ru-RU" sz="2000" b="1" u="sng" dirty="0" smtClean="0">
                          <a:solidFill>
                            <a:srgbClr val="FF0000"/>
                          </a:solidFill>
                        </a:rPr>
                        <a:t>. 23.05.1981</a:t>
                      </a:r>
                      <a:r>
                        <a:rPr lang="ru-RU" sz="200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ru-RU" sz="2000" b="1" u="sng" dirty="0" smtClean="0"/>
                        <a:t>/ </a:t>
                      </a:r>
                      <a:r>
                        <a:rPr lang="ru-RU" sz="2000" b="1" u="sng" dirty="0" smtClean="0">
                          <a:solidFill>
                            <a:srgbClr val="FF0000"/>
                          </a:solidFill>
                        </a:rPr>
                        <a:t>Барский М. Д., Шишкин С. Ф., Ремезов А. П</a:t>
                      </a:r>
                      <a:r>
                        <a:rPr lang="ru-RU" sz="2000" dirty="0" smtClean="0">
                          <a:solidFill>
                            <a:srgbClr val="FF0000"/>
                          </a:solidFill>
                        </a:rPr>
                        <a:t>.</a:t>
                      </a:r>
                      <a:r>
                        <a:rPr lang="ru-RU" sz="2000" dirty="0" smtClean="0"/>
                        <a:t> – 2 с. : ил. – </a:t>
                      </a:r>
                      <a:r>
                        <a:rPr lang="ru-RU" sz="2000" dirty="0" smtClean="0">
                          <a:solidFill>
                            <a:srgbClr val="FF0000"/>
                          </a:solidFill>
                        </a:rPr>
                        <a:t>Текст : непосредственный</a:t>
                      </a:r>
                      <a:r>
                        <a:rPr lang="ru-RU" sz="2000" dirty="0" smtClean="0"/>
                        <a:t>.</a:t>
                      </a:r>
                      <a:br>
                        <a:rPr lang="ru-RU" sz="2000" dirty="0" smtClean="0"/>
                      </a:br>
                      <a:endParaRPr lang="ru-RU" sz="2000" dirty="0" smtClean="0"/>
                    </a:p>
                    <a:p>
                      <a:pPr marL="0" indent="533400">
                        <a:defRPr/>
                      </a:pPr>
                      <a:endParaRPr lang="ru-RU" sz="2000" b="1" i="1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indent="0">
                        <a:defRPr/>
                      </a:pPr>
                      <a:r>
                        <a:rPr lang="ru-RU" sz="2000" b="1" i="1" dirty="0" smtClean="0">
                          <a:solidFill>
                            <a:schemeClr val="tx1"/>
                          </a:solidFill>
                        </a:rPr>
                        <a:t>В  «Приложении А» пример БЗ авторского свидетельства отсутствует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ГОСТ 7.12</a:t>
                      </a:r>
                      <a:r>
                        <a:rPr lang="ru-RU" sz="1800" dirty="0" smtClean="0"/>
                        <a:t>– </a:t>
                      </a:r>
                      <a:r>
                        <a:rPr lang="ru-RU" dirty="0" smtClean="0"/>
                        <a:t>93.   А. с.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ГОСТ  Р  7.0.12</a:t>
                      </a:r>
                      <a:r>
                        <a:rPr lang="ru-RU" sz="1800" dirty="0" smtClean="0"/>
                        <a:t>– 2011  </a:t>
                      </a:r>
                      <a:r>
                        <a:rPr lang="ru-RU" sz="1800" b="1" u="sng" dirty="0" smtClean="0">
                          <a:solidFill>
                            <a:srgbClr val="FF0000"/>
                          </a:solidFill>
                        </a:rPr>
                        <a:t>Авт. </a:t>
                      </a:r>
                      <a:r>
                        <a:rPr lang="ru-RU" sz="1800" b="1" u="sng" dirty="0" err="1" smtClean="0">
                          <a:solidFill>
                            <a:srgbClr val="FF0000"/>
                          </a:solidFill>
                        </a:rPr>
                        <a:t>свид</a:t>
                      </a:r>
                      <a:r>
                        <a:rPr lang="ru-RU" sz="1800" b="1" u="sng" dirty="0" smtClean="0">
                          <a:solidFill>
                            <a:srgbClr val="FF0000"/>
                          </a:solidFill>
                        </a:rPr>
                        <a:t>.</a:t>
                      </a:r>
                      <a:endParaRPr lang="ru-RU" sz="1800" b="1" i="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728106">
                <a:tc>
                  <a:txBody>
                    <a:bodyPr/>
                    <a:lstStyle/>
                    <a:p>
                      <a:pPr marL="0" indent="533400"/>
                      <a:r>
                        <a:rPr lang="ru-RU" sz="1900" dirty="0" smtClean="0"/>
                        <a:t>А. с. 831216 СССР, МКИ</a:t>
                      </a:r>
                      <a:r>
                        <a:rPr lang="ru-RU" sz="1900" baseline="30000" dirty="0" smtClean="0"/>
                        <a:t>3</a:t>
                      </a:r>
                      <a:r>
                        <a:rPr lang="ru-RU" sz="1900" dirty="0" smtClean="0"/>
                        <a:t> В 07 В 4/04. Пневматический классификатор / </a:t>
                      </a:r>
                      <a:r>
                        <a:rPr lang="ru-RU" sz="1900" dirty="0" smtClean="0">
                          <a:solidFill>
                            <a:srgbClr val="FF0000"/>
                          </a:solidFill>
                        </a:rPr>
                        <a:t>М. Д. </a:t>
                      </a:r>
                      <a:r>
                        <a:rPr lang="ru-RU" sz="1900" dirty="0" err="1" smtClean="0">
                          <a:solidFill>
                            <a:srgbClr val="FF0000"/>
                          </a:solidFill>
                        </a:rPr>
                        <a:t>Ба-рский</a:t>
                      </a:r>
                      <a:r>
                        <a:rPr lang="ru-RU" sz="1900" dirty="0" smtClean="0">
                          <a:solidFill>
                            <a:srgbClr val="FF0000"/>
                          </a:solidFill>
                        </a:rPr>
                        <a:t>, С. Ф. Шишкин, А. П. Ремезов </a:t>
                      </a:r>
                      <a:r>
                        <a:rPr lang="ru-RU" sz="1900" b="0" dirty="0" smtClean="0">
                          <a:solidFill>
                            <a:schemeClr val="dk1"/>
                          </a:solidFill>
                        </a:rPr>
                        <a:t>(</a:t>
                      </a:r>
                      <a:r>
                        <a:rPr lang="ru-RU" sz="1900" b="0" dirty="0" smtClean="0">
                          <a:solidFill>
                            <a:srgbClr val="FF0000"/>
                          </a:solidFill>
                        </a:rPr>
                        <a:t>СССР)</a:t>
                      </a:r>
                      <a:r>
                        <a:rPr lang="ru-RU" sz="1900" dirty="0" smtClean="0">
                          <a:solidFill>
                            <a:srgbClr val="FF0000"/>
                          </a:solidFill>
                        </a:rPr>
                        <a:t>.</a:t>
                      </a:r>
                      <a:r>
                        <a:rPr lang="ru-RU" sz="1900" dirty="0" smtClean="0"/>
                        <a:t> – </a:t>
                      </a:r>
                      <a:r>
                        <a:rPr lang="ru-RU" sz="1900" b="1" u="sng" dirty="0" smtClean="0"/>
                        <a:t>№ 3360585/25–08 ; </a:t>
                      </a:r>
                      <a:r>
                        <a:rPr lang="ru-RU" sz="1900" b="1" u="sng" dirty="0" err="1" smtClean="0"/>
                        <a:t>заявл</a:t>
                      </a:r>
                      <a:r>
                        <a:rPr lang="ru-RU" sz="1900" b="1" u="sng" dirty="0" smtClean="0"/>
                        <a:t>. 23.11.1979 ; </a:t>
                      </a:r>
                      <a:r>
                        <a:rPr lang="ru-RU" sz="1900" b="1" u="sng" dirty="0" err="1" smtClean="0"/>
                        <a:t>опубл</a:t>
                      </a:r>
                      <a:r>
                        <a:rPr lang="ru-RU" sz="1900" b="1" u="sng" dirty="0" smtClean="0"/>
                        <a:t>. 23.05.1981</a:t>
                      </a:r>
                      <a:r>
                        <a:rPr lang="ru-RU" sz="1900" dirty="0" smtClean="0"/>
                        <a:t>, </a:t>
                      </a:r>
                      <a:r>
                        <a:rPr lang="ru-RU" sz="1900" dirty="0" err="1" smtClean="0"/>
                        <a:t>Бюл</a:t>
                      </a:r>
                      <a:r>
                        <a:rPr lang="ru-RU" sz="1900" dirty="0" smtClean="0"/>
                        <a:t>. № 19. – 2 с.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5349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1" dirty="0" smtClean="0"/>
                        <a:t>Под </a:t>
                      </a:r>
                      <a:r>
                        <a:rPr lang="ru-RU" sz="1800" b="1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заглавием</a:t>
                      </a:r>
                      <a:endParaRPr lang="ru-RU" sz="18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747917">
                <a:tc>
                  <a:txBody>
                    <a:bodyPr/>
                    <a:lstStyle/>
                    <a:p>
                      <a:pPr marL="0" marR="0" indent="5334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 </a:t>
                      </a:r>
                      <a:r>
                        <a:rPr lang="ru-RU" sz="1800" dirty="0" smtClean="0"/>
                        <a:t> Пневматический классификатор : а. с. 831216СССР, МКИ</a:t>
                      </a:r>
                      <a:r>
                        <a:rPr lang="ru-RU" sz="1800" baseline="30000" dirty="0" smtClean="0"/>
                        <a:t>3</a:t>
                      </a:r>
                      <a:r>
                        <a:rPr lang="ru-RU" sz="1800" dirty="0" smtClean="0"/>
                        <a:t> В 07 В 4/04 / М. Д. </a:t>
                      </a:r>
                      <a:r>
                        <a:rPr lang="ru-RU" sz="1800" dirty="0" err="1" smtClean="0"/>
                        <a:t>Ба-рский</a:t>
                      </a:r>
                      <a:r>
                        <a:rPr lang="ru-RU" sz="1800" dirty="0" smtClean="0"/>
                        <a:t>, С. Ф. Шишкин, А. П. Ремезов </a:t>
                      </a:r>
                      <a:r>
                        <a:rPr lang="ru-RU" sz="1800" b="0" dirty="0" smtClean="0">
                          <a:solidFill>
                            <a:schemeClr val="dk1"/>
                          </a:solidFill>
                        </a:rPr>
                        <a:t>(СССР)</a:t>
                      </a:r>
                      <a:r>
                        <a:rPr lang="ru-RU" sz="1800" dirty="0" smtClean="0"/>
                        <a:t>. – </a:t>
                      </a:r>
                      <a:r>
                        <a:rPr lang="ru-RU" sz="1800" b="1" u="sng" dirty="0" smtClean="0"/>
                        <a:t>№ 3360585/25–08 ; </a:t>
                      </a:r>
                      <a:r>
                        <a:rPr lang="ru-RU" sz="1800" b="1" u="sng" dirty="0" err="1" smtClean="0"/>
                        <a:t>заявл</a:t>
                      </a:r>
                      <a:r>
                        <a:rPr lang="ru-RU" sz="1800" b="1" u="sng" dirty="0" smtClean="0"/>
                        <a:t>. 23.11.1979 ; </a:t>
                      </a:r>
                      <a:r>
                        <a:rPr lang="ru-RU" sz="1800" b="1" u="sng" dirty="0" err="1" smtClean="0"/>
                        <a:t>опубл</a:t>
                      </a:r>
                      <a:r>
                        <a:rPr lang="ru-RU" sz="1800" b="1" u="sng" dirty="0" smtClean="0"/>
                        <a:t>. 23.05.1981</a:t>
                      </a:r>
                      <a:r>
                        <a:rPr lang="ru-RU" sz="1800" dirty="0" smtClean="0"/>
                        <a:t>, </a:t>
                      </a:r>
                      <a:r>
                        <a:rPr lang="ru-RU" sz="1800" dirty="0" err="1" smtClean="0"/>
                        <a:t>Бюл</a:t>
                      </a:r>
                      <a:r>
                        <a:rPr lang="ru-RU" sz="1800" dirty="0" smtClean="0"/>
                        <a:t>. № 19. – 2 с.</a:t>
                      </a:r>
                      <a:endParaRPr lang="ru-RU" sz="1800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8" descr="C:\Users\vsekane4to\Desktop\Без-имени-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63050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5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8D8E8DC-DAF0-4015-A695-626A9A813F82}" type="slidenum">
              <a:rPr lang="ru-RU" altLang="ru-RU" smtClean="0"/>
              <a:pPr/>
              <a:t>25</a:t>
            </a:fld>
            <a:endParaRPr lang="ru-RU" altLang="ru-RU" smtClean="0"/>
          </a:p>
        </p:txBody>
      </p:sp>
      <p:sp>
        <p:nvSpPr>
          <p:cNvPr id="28676" name="Заголовок 18"/>
          <p:cNvSpPr txBox="1">
            <a:spLocks/>
          </p:cNvSpPr>
          <p:nvPr/>
        </p:nvSpPr>
        <p:spPr bwMode="auto">
          <a:xfrm>
            <a:off x="0" y="0"/>
            <a:ext cx="9144000" cy="81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2800" b="1">
                <a:solidFill>
                  <a:srgbClr val="FF0000"/>
                </a:solidFill>
              </a:rPr>
              <a:t>Патентные документы</a:t>
            </a:r>
            <a:endParaRPr lang="ru-RU" altLang="ru-RU" sz="2800" b="1">
              <a:solidFill>
                <a:srgbClr val="FF0000"/>
              </a:solidFill>
            </a:endParaRPr>
          </a:p>
        </p:txBody>
      </p:sp>
      <p:sp>
        <p:nvSpPr>
          <p:cNvPr id="28677" name="Содержимое 19"/>
          <p:cNvSpPr txBox="1">
            <a:spLocks/>
          </p:cNvSpPr>
          <p:nvPr/>
        </p:nvSpPr>
        <p:spPr bwMode="auto">
          <a:xfrm>
            <a:off x="250825" y="836613"/>
            <a:ext cx="8893175" cy="573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ru-RU" altLang="ru-RU" sz="2800" b="1" dirty="0"/>
              <a:t>ГОСТ Р 7.0.100–2018</a:t>
            </a:r>
          </a:p>
          <a:p>
            <a:pPr indent="539750">
              <a:defRPr/>
            </a:pPr>
            <a:r>
              <a:rPr lang="ru-RU" sz="2400" b="1" i="1" dirty="0"/>
              <a:t>Пример в «Приложении А</a:t>
            </a:r>
            <a:r>
              <a:rPr lang="ru-RU" sz="2400" b="1" i="1" dirty="0" smtClean="0"/>
              <a:t>» (под заголовком)</a:t>
            </a:r>
            <a:endParaRPr lang="ru-RU" sz="2400" b="1" i="1" dirty="0"/>
          </a:p>
          <a:p>
            <a:pPr indent="539750">
              <a:defRPr/>
            </a:pPr>
            <a:r>
              <a:rPr lang="ru-RU" sz="2400" b="1" dirty="0"/>
              <a:t>Патент № 2638963 Российская Федерация, МПК C08L 95/00 (2006.01), C04B 26/26 (2006.01).</a:t>
            </a:r>
            <a:r>
              <a:rPr lang="ru-RU" sz="2400" dirty="0"/>
              <a:t> Концентрированное </a:t>
            </a:r>
            <a:r>
              <a:rPr lang="ru-RU" sz="2400" dirty="0" err="1"/>
              <a:t>полимербитумное</a:t>
            </a:r>
            <a:r>
              <a:rPr lang="ru-RU" sz="2400" dirty="0"/>
              <a:t> вяжущее для «сухого» ввода и способ его получения : </a:t>
            </a:r>
            <a:r>
              <a:rPr lang="ru-RU" sz="2400" u="sng" dirty="0">
                <a:solidFill>
                  <a:srgbClr val="FF0000"/>
                </a:solidFill>
              </a:rPr>
              <a:t>№ 2017101011 : </a:t>
            </a:r>
            <a:r>
              <a:rPr lang="ru-RU" sz="2400" u="sng" dirty="0" err="1">
                <a:solidFill>
                  <a:srgbClr val="FF0000"/>
                </a:solidFill>
              </a:rPr>
              <a:t>заявл</a:t>
            </a:r>
            <a:r>
              <a:rPr lang="ru-RU" sz="2400" u="sng" dirty="0">
                <a:solidFill>
                  <a:srgbClr val="FF0000"/>
                </a:solidFill>
              </a:rPr>
              <a:t>. 12.01.2017 : </a:t>
            </a:r>
            <a:r>
              <a:rPr lang="ru-RU" sz="2400" u="sng" dirty="0" err="1">
                <a:solidFill>
                  <a:srgbClr val="FF0000"/>
                </a:solidFill>
              </a:rPr>
              <a:t>опубл</a:t>
            </a:r>
            <a:r>
              <a:rPr lang="ru-RU" sz="2400" u="sng" dirty="0">
                <a:solidFill>
                  <a:srgbClr val="FF0000"/>
                </a:solidFill>
              </a:rPr>
              <a:t>. 19.12.2017 </a:t>
            </a:r>
            <a:r>
              <a:rPr lang="ru-RU" sz="2400" dirty="0"/>
              <a:t>/ Белкин С. Г., Дьяченко   А. У. – 7 с. : ил. – Текст : непосредственный</a:t>
            </a:r>
            <a:r>
              <a:rPr lang="ru-RU" sz="2400" dirty="0" smtClean="0"/>
              <a:t>.</a:t>
            </a:r>
          </a:p>
          <a:p>
            <a:pPr algn="ctr">
              <a:defRPr/>
            </a:pPr>
            <a:r>
              <a:rPr lang="ru-RU" sz="2400" i="1" dirty="0" smtClean="0"/>
              <a:t>но</a:t>
            </a:r>
            <a:endParaRPr lang="ru-RU" sz="2400" i="1" dirty="0"/>
          </a:p>
          <a:p>
            <a:pPr indent="539750">
              <a:defRPr/>
            </a:pPr>
            <a:r>
              <a:rPr lang="ru-RU" sz="2400" b="1" dirty="0" smtClean="0"/>
              <a:t>Область примечания</a:t>
            </a:r>
            <a:r>
              <a:rPr lang="ru-RU" sz="2300" b="1" i="1" dirty="0" smtClean="0"/>
              <a:t> </a:t>
            </a:r>
            <a:r>
              <a:rPr lang="ru-RU" sz="2400" i="1" dirty="0"/>
              <a:t>( п. 5.8.6.5)  </a:t>
            </a:r>
            <a:r>
              <a:rPr lang="ru-RU" sz="2400" dirty="0"/>
              <a:t>для патентных документов приводят данные о номере заявки и публикации сведений о патенте.</a:t>
            </a:r>
          </a:p>
          <a:p>
            <a:pPr indent="539750">
              <a:defRPr/>
            </a:pPr>
            <a:r>
              <a:rPr lang="ru-RU" sz="2400" b="1" i="1" dirty="0"/>
              <a:t>. – № 2000131736/09 ; </a:t>
            </a:r>
            <a:r>
              <a:rPr lang="ru-RU" sz="2400" b="1" i="1" dirty="0" err="1"/>
              <a:t>заявл</a:t>
            </a:r>
            <a:r>
              <a:rPr lang="ru-RU" sz="2400" b="1" i="1" dirty="0"/>
              <a:t>. 18.12.00 ; </a:t>
            </a:r>
            <a:r>
              <a:rPr lang="ru-RU" sz="2400" b="1" i="1" dirty="0" err="1"/>
              <a:t>опубл</a:t>
            </a:r>
            <a:r>
              <a:rPr lang="ru-RU" sz="2400" b="1" i="1" dirty="0"/>
              <a:t>. 20.08.02, </a:t>
            </a:r>
            <a:r>
              <a:rPr lang="ru-RU" sz="2400" b="1" i="1" dirty="0" err="1"/>
              <a:t>Бюл</a:t>
            </a:r>
            <a:r>
              <a:rPr lang="ru-RU" sz="2400" b="1" i="1" dirty="0"/>
              <a:t>. № 23 (II ч</a:t>
            </a:r>
            <a:r>
              <a:rPr lang="ru-RU" sz="2400" b="1" i="1" dirty="0" smtClean="0"/>
              <a:t>.)</a:t>
            </a:r>
            <a:endParaRPr lang="ru-RU" sz="2400" b="1" i="1" dirty="0"/>
          </a:p>
          <a:p>
            <a:pPr>
              <a:defRPr/>
            </a:pPr>
            <a:endParaRPr lang="ru-RU" sz="24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8" descr="C:\Users\vsekane4to\Desktop\Без-имени-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63050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1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09D29D3-698B-4E64-AEEE-A568639DD375}" type="slidenum">
              <a:rPr lang="ru-RU" altLang="ru-RU" smtClean="0"/>
              <a:pPr/>
              <a:t>26</a:t>
            </a:fld>
            <a:endParaRPr lang="ru-RU" altLang="ru-RU" smtClean="0"/>
          </a:p>
        </p:txBody>
      </p:sp>
      <p:sp>
        <p:nvSpPr>
          <p:cNvPr id="27652" name="Заголовок 18"/>
          <p:cNvSpPr txBox="1">
            <a:spLocks/>
          </p:cNvSpPr>
          <p:nvPr/>
        </p:nvSpPr>
        <p:spPr bwMode="auto">
          <a:xfrm>
            <a:off x="0" y="0"/>
            <a:ext cx="9144000" cy="81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altLang="ru-RU" sz="2800" b="1">
                <a:solidFill>
                  <a:srgbClr val="FF0000"/>
                </a:solidFill>
              </a:rPr>
              <a:t>Пример БО п</a:t>
            </a:r>
            <a:r>
              <a:rPr lang="ru-RU" sz="2800" b="1">
                <a:solidFill>
                  <a:srgbClr val="FF0000"/>
                </a:solidFill>
              </a:rPr>
              <a:t>атентного документа</a:t>
            </a:r>
            <a:endParaRPr lang="ru-RU" altLang="ru-RU" sz="2800" b="1">
              <a:solidFill>
                <a:srgbClr val="FF0000"/>
              </a:solidFill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251520" y="980728"/>
          <a:ext cx="8712968" cy="475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01073"/>
                <a:gridCol w="4311895"/>
              </a:tblGrid>
              <a:tr h="35349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Патент на полезную модель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по ГОСТ 7.1–2003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Патент на полезную модель по </a:t>
                      </a:r>
                      <a:r>
                        <a:rPr lang="ru-RU" sz="1800" baseline="0" dirty="0" smtClean="0"/>
                        <a:t>ГОСТ Р 7.0.100</a:t>
                      </a:r>
                      <a:r>
                        <a:rPr lang="ru-RU" sz="1800" dirty="0" smtClean="0"/>
                        <a:t>–</a:t>
                      </a:r>
                      <a:r>
                        <a:rPr lang="ru-RU" sz="1800" baseline="0" dirty="0" smtClean="0"/>
                        <a:t>2018 (нет примеров)</a:t>
                      </a:r>
                      <a:endParaRPr lang="ru-RU" sz="1800" dirty="0"/>
                    </a:p>
                  </a:txBody>
                  <a:tcPr/>
                </a:tc>
              </a:tr>
              <a:tr h="35349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1" dirty="0" smtClean="0"/>
                        <a:t>Под заголовком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1" dirty="0" smtClean="0"/>
                        <a:t>Под заголовком</a:t>
                      </a:r>
                      <a:endParaRPr lang="ru-RU" sz="1800" dirty="0"/>
                    </a:p>
                  </a:txBody>
                  <a:tcPr/>
                </a:tc>
              </a:tr>
              <a:tr h="172810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u="sng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Пат.</a:t>
                      </a:r>
                      <a:r>
                        <a:rPr lang="ru-RU" sz="2000" b="1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на полезную модель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123777 Рос. Федерация, МПК C 22 B 3/00. Устройство для </a:t>
                      </a:r>
                      <a:r>
                        <a:rPr lang="ru-RU" sz="20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гидрометаллургичес-кой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переработки сульфидных материалов / Селиванов Е. Н., </a:t>
                      </a:r>
                      <a:r>
                        <a:rPr lang="ru-RU" sz="20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Кляйн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С. Э., Трефилов Д. А., </a:t>
                      </a:r>
                      <a:r>
                        <a:rPr lang="ru-RU" sz="20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Нечвоглод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О. В., Набойченко С. С. ; заявитель и </a:t>
                      </a:r>
                      <a:r>
                        <a:rPr lang="ru-RU" sz="20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патентообладатель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Ин-т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металлургии Урал. </a:t>
                      </a:r>
                      <a:r>
                        <a:rPr lang="ru-RU" sz="20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отд-ния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Рос. акад. наук. – </a:t>
                      </a:r>
                      <a:r>
                        <a:rPr lang="ru-RU" sz="2000" u="sng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№ 2012135267/02 ; </a:t>
                      </a:r>
                      <a:r>
                        <a:rPr lang="ru-RU" sz="2000" u="sng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заявл</a:t>
                      </a:r>
                      <a:r>
                        <a:rPr lang="ru-RU" sz="2000" u="sng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. 15.08.2012 ; </a:t>
                      </a:r>
                      <a:r>
                        <a:rPr lang="ru-RU" sz="2000" u="sng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опубл</a:t>
                      </a:r>
                      <a:r>
                        <a:rPr lang="ru-RU" sz="2000" u="sng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. 10.01.2013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20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Бюл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 № 5. – 6 с. : ил.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u="sng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Пат.</a:t>
                      </a:r>
                      <a:r>
                        <a:rPr lang="ru-RU" sz="2000" b="1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на полезную модель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u="sng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№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123777 Рос. Федерация, МПК </a:t>
                      </a:r>
                      <a:r>
                        <a:rPr lang="ru-RU" sz="20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C22B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3/00 </a:t>
                      </a:r>
                      <a:r>
                        <a:rPr lang="ru-RU" sz="20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(2006.01)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 Устройство для гидрометаллургической переработки сульфидных материалов : </a:t>
                      </a:r>
                      <a:r>
                        <a:rPr lang="ru-RU" sz="20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№ 2012135267/02 : </a:t>
                      </a:r>
                      <a:r>
                        <a:rPr lang="ru-RU" sz="2000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заявл</a:t>
                      </a:r>
                      <a:r>
                        <a:rPr lang="ru-RU" sz="20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. 15.08.2012 : </a:t>
                      </a:r>
                      <a:r>
                        <a:rPr lang="ru-RU" sz="2000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опубл</a:t>
                      </a:r>
                      <a:r>
                        <a:rPr lang="ru-RU" sz="20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. 10.01.2013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/ Селиванов Е. Н., </a:t>
                      </a:r>
                      <a:r>
                        <a:rPr lang="ru-RU" sz="20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Кляйн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С. Э., Трефилов Д. А., </a:t>
                      </a:r>
                      <a:r>
                        <a:rPr lang="ru-RU" sz="20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Нечвоглод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О. В., Набойченко С. С. ; заявитель </a:t>
                      </a:r>
                      <a:r>
                        <a:rPr lang="ru-RU" sz="2000" dirty="0" err="1" smtClean="0">
                          <a:solidFill>
                            <a:srgbClr val="FF0000"/>
                          </a:solidFill>
                        </a:rPr>
                        <a:t>Имет</a:t>
                      </a:r>
                      <a:r>
                        <a:rPr lang="ru-RU" sz="2000" dirty="0" smtClean="0">
                          <a:solidFill>
                            <a:srgbClr val="FF0000"/>
                          </a:solidFill>
                        </a:rPr>
                        <a:t> УРО РАН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 – 6 с. : ил. – </a:t>
                      </a:r>
                      <a:r>
                        <a:rPr lang="ru-RU" sz="2000" dirty="0" smtClean="0">
                          <a:solidFill>
                            <a:srgbClr val="FF0000"/>
                          </a:solidFill>
                        </a:rPr>
                        <a:t>Текст : непосредственный.*</a:t>
                      </a:r>
                      <a:endParaRPr lang="ru-RU" sz="2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79512" y="5879013"/>
            <a:ext cx="85689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>
                <a:solidFill>
                  <a:srgbClr val="000000"/>
                </a:solidFill>
              </a:rPr>
              <a:t>* </a:t>
            </a:r>
            <a:r>
              <a:rPr lang="ru-RU" i="1" dirty="0" smtClean="0">
                <a:solidFill>
                  <a:srgbClr val="000000"/>
                </a:solidFill>
              </a:rPr>
              <a:t>Обозначение </a:t>
            </a:r>
            <a:r>
              <a:rPr lang="ru-RU" i="1" dirty="0">
                <a:solidFill>
                  <a:srgbClr val="000000"/>
                </a:solidFill>
              </a:rPr>
              <a:t>патентов </a:t>
            </a:r>
            <a:r>
              <a:rPr lang="ru-RU" i="1" dirty="0" smtClean="0">
                <a:solidFill>
                  <a:srgbClr val="000000"/>
                </a:solidFill>
              </a:rPr>
              <a:t>в </a:t>
            </a:r>
            <a:r>
              <a:rPr lang="ru-RU" i="1" dirty="0">
                <a:solidFill>
                  <a:srgbClr val="000000"/>
                </a:solidFill>
              </a:rPr>
              <a:t>сведениях, относящихся к заглавию, не приводят, если эти обозначения указаны в заголовке </a:t>
            </a:r>
            <a:r>
              <a:rPr lang="ru-RU" i="1" dirty="0" smtClean="0">
                <a:solidFill>
                  <a:srgbClr val="000000"/>
                </a:solidFill>
              </a:rPr>
              <a:t>записи (</a:t>
            </a:r>
            <a:r>
              <a:rPr lang="ru-RU" dirty="0" smtClean="0"/>
              <a:t>5.2.5.9</a:t>
            </a:r>
            <a:r>
              <a:rPr lang="ru-RU" i="1" dirty="0" smtClean="0">
                <a:solidFill>
                  <a:srgbClr val="000000"/>
                </a:solidFill>
              </a:rPr>
              <a:t>) </a:t>
            </a:r>
            <a:endParaRPr lang="ru-RU" i="1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8" descr="C:\Users\vsekane4to\Desktop\Без-имени-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63050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1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09D29D3-698B-4E64-AEEE-A568639DD375}" type="slidenum">
              <a:rPr lang="ru-RU" altLang="ru-RU" smtClean="0"/>
              <a:pPr/>
              <a:t>27</a:t>
            </a:fld>
            <a:endParaRPr lang="ru-RU" altLang="ru-RU" smtClean="0"/>
          </a:p>
        </p:txBody>
      </p:sp>
      <p:sp>
        <p:nvSpPr>
          <p:cNvPr id="27652" name="Заголовок 18"/>
          <p:cNvSpPr txBox="1">
            <a:spLocks/>
          </p:cNvSpPr>
          <p:nvPr/>
        </p:nvSpPr>
        <p:spPr bwMode="auto">
          <a:xfrm>
            <a:off x="0" y="0"/>
            <a:ext cx="9144000" cy="81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altLang="ru-RU" sz="2800" b="1">
                <a:solidFill>
                  <a:srgbClr val="FF0000"/>
                </a:solidFill>
              </a:rPr>
              <a:t>Пример БО п</a:t>
            </a:r>
            <a:r>
              <a:rPr lang="ru-RU" sz="2800" b="1">
                <a:solidFill>
                  <a:srgbClr val="FF0000"/>
                </a:solidFill>
              </a:rPr>
              <a:t>атентного документа</a:t>
            </a:r>
            <a:endParaRPr lang="ru-RU" altLang="ru-RU" sz="2800" b="1">
              <a:solidFill>
                <a:srgbClr val="FF0000"/>
              </a:solidFill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115888" y="692150"/>
          <a:ext cx="8964488" cy="41770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28120"/>
                <a:gridCol w="4436368"/>
              </a:tblGrid>
              <a:tr h="69616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Патент на полезную модель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по ГОСТ 7.1–2003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Патент на полезную модель по </a:t>
                      </a:r>
                      <a:r>
                        <a:rPr lang="ru-RU" sz="1800" baseline="0" dirty="0" smtClean="0"/>
                        <a:t>ГОСТ Р 7.0.100</a:t>
                      </a:r>
                      <a:r>
                        <a:rPr lang="ru-RU" sz="1800" dirty="0" smtClean="0"/>
                        <a:t>–</a:t>
                      </a:r>
                      <a:r>
                        <a:rPr lang="ru-RU" sz="1800" baseline="0" dirty="0" smtClean="0"/>
                        <a:t>2018 </a:t>
                      </a:r>
                      <a:endParaRPr lang="ru-RU" sz="1800" dirty="0"/>
                    </a:p>
                  </a:txBody>
                  <a:tcPr/>
                </a:tc>
              </a:tr>
              <a:tr h="39781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1" dirty="0" smtClean="0"/>
                        <a:t>Под </a:t>
                      </a:r>
                      <a:r>
                        <a:rPr lang="ru-RU" sz="1800" b="1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заглавием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1" dirty="0" smtClean="0"/>
                        <a:t>Под </a:t>
                      </a:r>
                      <a:r>
                        <a:rPr lang="ru-RU" sz="1800" b="1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заглавием (нет примеров)</a:t>
                      </a:r>
                      <a:endParaRPr lang="ru-RU" sz="1800" b="1" i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08303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Устройство для гидрометаллургической переработки сульфидных материалов : пат. на полезную модель 123777 Рос. Федерация : МПК C 22 B 3/00 / Селиванов Е. Н., </a:t>
                      </a:r>
                      <a:r>
                        <a:rPr lang="ru-RU" sz="20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Кляйн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С. Э., Трефилов Д. А., </a:t>
                      </a:r>
                      <a:r>
                        <a:rPr lang="ru-RU" sz="20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Нечвоглод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О. В., Набойченко С. С. ; заявитель </a:t>
                      </a:r>
                      <a:r>
                        <a:rPr lang="ru-RU" sz="20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Ин-т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металлургии Урал. </a:t>
                      </a:r>
                      <a:r>
                        <a:rPr lang="ru-RU" sz="20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отд-ния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Рос. акад. наук. – </a:t>
                      </a:r>
                      <a:r>
                        <a:rPr lang="ru-RU" sz="20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№ 2012135267/02 ; </a:t>
                      </a:r>
                      <a:r>
                        <a:rPr lang="ru-RU" sz="2000" u="sng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заявл</a:t>
                      </a:r>
                      <a:r>
                        <a:rPr lang="ru-RU" sz="20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 15.08.2012 ; </a:t>
                      </a:r>
                      <a:r>
                        <a:rPr lang="ru-RU" sz="2000" u="sng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опубл</a:t>
                      </a:r>
                      <a:r>
                        <a:rPr lang="ru-RU" sz="20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 10.01.2013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ru-RU" sz="2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Устройство для </a:t>
                      </a:r>
                      <a:r>
                        <a:rPr lang="ru-RU" sz="20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гидрометаллургичес-кой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переработки сульфидных материалов : </a:t>
                      </a:r>
                      <a:r>
                        <a:rPr lang="ru-RU" sz="2000" i="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пат. на полезную модель</a:t>
                      </a:r>
                      <a:r>
                        <a:rPr lang="ru-RU" sz="200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i="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№ </a:t>
                      </a:r>
                      <a:r>
                        <a:rPr lang="ru-RU" sz="200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123777</a:t>
                      </a:r>
                      <a:r>
                        <a:rPr lang="ru-RU" sz="2000" i="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Рос.</a:t>
                      </a:r>
                      <a:r>
                        <a:rPr lang="ru-RU" sz="200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Федерация : МПК </a:t>
                      </a:r>
                      <a:r>
                        <a:rPr lang="ru-RU" sz="2000" i="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C22B</a:t>
                      </a:r>
                      <a:r>
                        <a:rPr lang="ru-RU" sz="200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3/00 </a:t>
                      </a:r>
                      <a:r>
                        <a:rPr lang="ru-RU" sz="2000" i="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(2006.01)</a:t>
                      </a:r>
                      <a:r>
                        <a:rPr lang="ru-RU" sz="20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/ Селиванов Е. Н., </a:t>
                      </a:r>
                      <a:r>
                        <a:rPr lang="ru-RU" sz="20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Кляйн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С. Э., Трефилов Д. А., </a:t>
                      </a:r>
                      <a:r>
                        <a:rPr lang="ru-RU" sz="20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Нечвоглод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О. В., Набойченко С. С. ; </a:t>
                      </a:r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заявитель</a:t>
                      </a:r>
                      <a:r>
                        <a:rPr lang="ru-RU" sz="2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dirty="0" err="1" smtClean="0">
                          <a:solidFill>
                            <a:srgbClr val="FF0000"/>
                          </a:solidFill>
                        </a:rPr>
                        <a:t>Имет</a:t>
                      </a:r>
                      <a:r>
                        <a:rPr lang="ru-RU" sz="2000" dirty="0" smtClean="0">
                          <a:solidFill>
                            <a:srgbClr val="FF0000"/>
                          </a:solidFill>
                        </a:rPr>
                        <a:t> УРО РАН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 – </a:t>
                      </a:r>
                      <a:r>
                        <a:rPr lang="ru-RU" sz="20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№ 2012135267/02 ; </a:t>
                      </a:r>
                      <a:r>
                        <a:rPr lang="ru-RU" sz="2000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заявл</a:t>
                      </a:r>
                      <a:r>
                        <a:rPr lang="ru-RU" sz="20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. 15.08.2012 ; </a:t>
                      </a:r>
                      <a:r>
                        <a:rPr lang="ru-RU" sz="2000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опубл</a:t>
                      </a:r>
                      <a:r>
                        <a:rPr lang="ru-RU" sz="20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. 10.01.2013*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ru-RU" sz="2000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79512" y="5733256"/>
            <a:ext cx="85689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 smtClean="0">
                <a:solidFill>
                  <a:srgbClr val="000000"/>
                </a:solidFill>
              </a:rPr>
              <a:t>* Область </a:t>
            </a:r>
            <a:r>
              <a:rPr lang="ru-RU" i="1" dirty="0">
                <a:solidFill>
                  <a:srgbClr val="000000"/>
                </a:solidFill>
              </a:rPr>
              <a:t>примечания ( п. 5.8.6.5) </a:t>
            </a:r>
            <a:r>
              <a:rPr lang="ru-RU" i="1" dirty="0" smtClean="0">
                <a:solidFill>
                  <a:srgbClr val="000000"/>
                </a:solidFill>
              </a:rPr>
              <a:t>  </a:t>
            </a:r>
            <a:r>
              <a:rPr lang="ru-RU" dirty="0" smtClean="0">
                <a:solidFill>
                  <a:srgbClr val="000000"/>
                </a:solidFill>
              </a:rPr>
              <a:t>д</a:t>
            </a:r>
            <a:r>
              <a:rPr lang="ru-RU" dirty="0" smtClean="0"/>
              <a:t>ля патентных документов приводят данные </a:t>
            </a:r>
            <a:r>
              <a:rPr lang="ru-RU" dirty="0"/>
              <a:t>о номере заявки и публикации сведений о патенте.</a:t>
            </a:r>
            <a:endParaRPr lang="ru-RU" i="1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8" descr="C:\Users\vsekane4to\Desktop\Без-имени-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63050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1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09D29D3-698B-4E64-AEEE-A568639DD375}" type="slidenum">
              <a:rPr lang="ru-RU" altLang="ru-RU" smtClean="0"/>
              <a:pPr/>
              <a:t>28</a:t>
            </a:fld>
            <a:endParaRPr lang="ru-RU" altLang="ru-RU" smtClean="0"/>
          </a:p>
        </p:txBody>
      </p:sp>
      <p:sp>
        <p:nvSpPr>
          <p:cNvPr id="27652" name="Заголовок 18"/>
          <p:cNvSpPr txBox="1">
            <a:spLocks/>
          </p:cNvSpPr>
          <p:nvPr/>
        </p:nvSpPr>
        <p:spPr bwMode="auto">
          <a:xfrm>
            <a:off x="0" y="0"/>
            <a:ext cx="9144000" cy="81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altLang="ru-RU" sz="2800" b="1">
                <a:solidFill>
                  <a:srgbClr val="FF0000"/>
                </a:solidFill>
              </a:rPr>
              <a:t>Пример БО п</a:t>
            </a:r>
            <a:r>
              <a:rPr lang="ru-RU" sz="2800" b="1">
                <a:solidFill>
                  <a:srgbClr val="FF0000"/>
                </a:solidFill>
              </a:rPr>
              <a:t>атентного документа</a:t>
            </a:r>
            <a:endParaRPr lang="ru-RU" altLang="ru-RU" sz="2800" b="1">
              <a:solidFill>
                <a:srgbClr val="FF0000"/>
              </a:solidFill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115888" y="692150"/>
          <a:ext cx="8964488" cy="6217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68080"/>
                <a:gridCol w="4796408"/>
              </a:tblGrid>
              <a:tr h="35349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Заявка по ГОСТ 7.1–2003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Заявка по </a:t>
                      </a:r>
                      <a:r>
                        <a:rPr lang="ru-RU" sz="1800" baseline="0" dirty="0" smtClean="0"/>
                        <a:t>ГОСТ Р 7.0.100</a:t>
                      </a:r>
                      <a:r>
                        <a:rPr lang="ru-RU" sz="1800" dirty="0" smtClean="0"/>
                        <a:t>–</a:t>
                      </a:r>
                      <a:r>
                        <a:rPr lang="ru-RU" sz="1800" baseline="0" dirty="0" smtClean="0"/>
                        <a:t>2018 (нет примеров)</a:t>
                      </a:r>
                      <a:endParaRPr lang="ru-RU" sz="1800" dirty="0"/>
                    </a:p>
                  </a:txBody>
                  <a:tcPr/>
                </a:tc>
              </a:tr>
              <a:tr h="35349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1" dirty="0" smtClean="0"/>
                        <a:t>Под заголовком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1" dirty="0" smtClean="0"/>
                        <a:t>Под заголовком</a:t>
                      </a:r>
                      <a:endParaRPr lang="ru-RU" sz="1800" dirty="0"/>
                    </a:p>
                  </a:txBody>
                  <a:tcPr/>
                </a:tc>
              </a:tr>
              <a:tr h="1728106">
                <a:tc>
                  <a:txBody>
                    <a:bodyPr/>
                    <a:lstStyle/>
                    <a:p>
                      <a:r>
                        <a:rPr lang="ru-RU" sz="1800" b="1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Заявка 2006124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Рос. Федерация, МПК F 28 C 1/00. Теплообменник для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охлаж-дения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парогазовой смеси </a:t>
                      </a:r>
                      <a:r>
                        <a:rPr lang="en-US" sz="1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[</a:t>
                      </a:r>
                      <a:r>
                        <a:rPr lang="ru-RU" sz="1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Электронный</a:t>
                      </a:r>
                      <a:r>
                        <a:rPr lang="ru-RU" sz="1800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ресурс</a:t>
                      </a:r>
                      <a:r>
                        <a:rPr lang="en-US" sz="1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]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/ Баскаков А. П., Филипповский Н. Ф.,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Путрик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С. Б. ; заявитель </a:t>
                      </a:r>
                      <a:r>
                        <a:rPr lang="ru-RU" sz="1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Урал. </a:t>
                      </a:r>
                      <a:r>
                        <a:rPr lang="ru-RU" sz="1800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гос</a:t>
                      </a:r>
                      <a:r>
                        <a:rPr lang="ru-RU" sz="1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ru-RU" sz="1800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техн</a:t>
                      </a:r>
                      <a:r>
                        <a:rPr lang="ru-RU" sz="1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. ун-т 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УГТУ-УПИ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 – </a:t>
                      </a:r>
                      <a:r>
                        <a:rPr lang="ru-RU" sz="1800" u="none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Режим доступа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 http://www1.fips.ru-/registers-doc-view/fips_servlet.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Заявка </a:t>
                      </a:r>
                      <a:r>
                        <a:rPr lang="ru-RU" sz="1800" b="1" u="none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№ </a:t>
                      </a:r>
                      <a:r>
                        <a:rPr lang="ru-RU" sz="1800" b="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2006124 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Рос. Федерация, МПК </a:t>
                      </a:r>
                      <a:r>
                        <a:rPr lang="ru-RU" sz="1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F28C 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1/00. Теплообменник для охлаждения парогазовой смеси : </a:t>
                      </a:r>
                      <a:r>
                        <a:rPr lang="ru-RU" sz="1800" u="sng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№ 2006124471/06 : </a:t>
                      </a:r>
                      <a:r>
                        <a:rPr lang="ru-RU" sz="1800" u="sng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заявл</a:t>
                      </a:r>
                      <a:r>
                        <a:rPr lang="ru-RU" sz="1800" u="sng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. 07.07.2006 : </a:t>
                      </a:r>
                      <a:r>
                        <a:rPr lang="ru-RU" sz="1800" u="sng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опубл</a:t>
                      </a:r>
                      <a:r>
                        <a:rPr lang="ru-RU" sz="1800" u="sng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. 20.01.2008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/ Баскаков А. П., Филипповский Н. Ф.,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Путрик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С. Б. ; заявитель </a:t>
                      </a:r>
                      <a:r>
                        <a:rPr lang="ru-RU" sz="1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УГТУ-УПИ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 – </a:t>
                      </a:r>
                      <a:r>
                        <a:rPr lang="en-US" sz="1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URL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 http://www1.fips.ru/servlet (</a:t>
                      </a:r>
                      <a:r>
                        <a:rPr lang="ru-RU" sz="1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дата обращения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 19.06.2019). – </a:t>
                      </a:r>
                      <a:r>
                        <a:rPr lang="ru-RU" sz="1800" dirty="0" smtClean="0">
                          <a:solidFill>
                            <a:srgbClr val="FF0000"/>
                          </a:solidFill>
                        </a:rPr>
                        <a:t>Текст : электронный</a:t>
                      </a:r>
                      <a:r>
                        <a:rPr lang="ru-RU" sz="1800" dirty="0" smtClean="0"/>
                        <a:t>.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5349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1" dirty="0" smtClean="0"/>
                        <a:t>Под </a:t>
                      </a:r>
                      <a:r>
                        <a:rPr lang="ru-RU" sz="1800" b="1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заглавием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1" dirty="0" smtClean="0"/>
                        <a:t>Под </a:t>
                      </a:r>
                      <a:r>
                        <a:rPr lang="ru-RU" sz="1800" b="1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заглавием</a:t>
                      </a:r>
                      <a:endParaRPr lang="ru-RU" sz="1800" dirty="0"/>
                    </a:p>
                  </a:txBody>
                  <a:tcPr/>
                </a:tc>
              </a:tr>
              <a:tr h="1747917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Теплообменник для охлаждения парогазовой смеси </a:t>
                      </a:r>
                      <a:r>
                        <a:rPr lang="en-US" sz="1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[</a:t>
                      </a:r>
                      <a:r>
                        <a:rPr lang="ru-RU" sz="1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Электронный</a:t>
                      </a:r>
                      <a:r>
                        <a:rPr lang="ru-RU" sz="1800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ресурс</a:t>
                      </a:r>
                      <a:r>
                        <a:rPr lang="en-US" sz="1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]</a:t>
                      </a:r>
                      <a:r>
                        <a:rPr lang="ru-RU" sz="1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: заявка 2006124 Рос. Федерация : МПК </a:t>
                      </a:r>
                      <a:r>
                        <a:rPr lang="ru-RU" sz="1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F 28 C 1/00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/ Баскаков А. П., Филипповский Н. Ф.,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Путрик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С. Б. ; заявитель </a:t>
                      </a:r>
                      <a:r>
                        <a:rPr lang="ru-RU" sz="18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Урал. </a:t>
                      </a:r>
                      <a:r>
                        <a:rPr lang="ru-RU" sz="1800" u="sng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гос</a:t>
                      </a:r>
                      <a:r>
                        <a:rPr lang="ru-RU" sz="18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ru-RU" sz="1800" u="sng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техн</a:t>
                      </a:r>
                      <a:r>
                        <a:rPr lang="ru-RU" sz="18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 ун-т УГТУ-УПИ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 – № 2006124471/06 ;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заявл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 07.07.2006 ;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опубл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 20.01.2008. – </a:t>
                      </a:r>
                      <a:r>
                        <a:rPr lang="ru-RU" sz="1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Режим доступа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http://www1.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fips.ru/registers-doc-view/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fips_servlet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ru-RU" sz="2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Теплообменник для охлаждения парогазовой смеси : заявка </a:t>
                      </a:r>
                      <a:r>
                        <a:rPr lang="ru-RU" sz="1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№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2006124 Рос. Федерация : МПК</a:t>
                      </a:r>
                      <a:r>
                        <a:rPr lang="ru-RU" sz="1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F28C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1/00 / Баскаков А. П., Филипповский Н. Ф.,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Путрик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С. Б. ; заявитель </a:t>
                      </a:r>
                      <a:r>
                        <a:rPr lang="ru-RU" sz="1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УГТУ-УПИ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ru-RU" sz="1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– № 2006124471/06 ; </a:t>
                      </a:r>
                      <a:r>
                        <a:rPr lang="ru-RU" sz="1800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заявл</a:t>
                      </a:r>
                      <a:r>
                        <a:rPr lang="ru-RU" sz="1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. 07.07.2006 ; </a:t>
                      </a:r>
                      <a:r>
                        <a:rPr lang="ru-RU" sz="1800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опубл</a:t>
                      </a:r>
                      <a:r>
                        <a:rPr lang="ru-RU" sz="1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. 20.01.2008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 – </a:t>
                      </a:r>
                      <a:r>
                        <a:rPr lang="en-US" sz="1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URL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 http://www1.fips.ru/-registers-doc-view/fips_servlet  (</a:t>
                      </a:r>
                      <a:r>
                        <a:rPr lang="ru-RU" sz="1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дата </a:t>
                      </a:r>
                      <a:r>
                        <a:rPr lang="ru-RU" sz="1800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обраще-ния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 19.06.2019). – </a:t>
                      </a:r>
                      <a:r>
                        <a:rPr lang="ru-RU" sz="1800" dirty="0" smtClean="0">
                          <a:solidFill>
                            <a:srgbClr val="FF0000"/>
                          </a:solidFill>
                        </a:rPr>
                        <a:t>Текст : электронный</a:t>
                      </a:r>
                      <a:r>
                        <a:rPr lang="ru-RU" sz="1800" dirty="0" smtClean="0"/>
                        <a:t>.</a:t>
                      </a:r>
                      <a:endParaRPr lang="ru-RU" sz="2000" dirty="0" smtClean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8" descr="C:\Users\vsekane4to\Desktop\Без-имени-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63050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699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5326105-CCFE-4E91-8DE3-85C98EC45946}" type="slidenum">
              <a:rPr lang="ru-RU" altLang="ru-RU" smtClean="0"/>
              <a:pPr/>
              <a:t>29</a:t>
            </a:fld>
            <a:endParaRPr lang="ru-RU" altLang="ru-RU" smtClean="0"/>
          </a:p>
        </p:txBody>
      </p:sp>
      <p:sp>
        <p:nvSpPr>
          <p:cNvPr id="29700" name="Заголовок 18"/>
          <p:cNvSpPr txBox="1">
            <a:spLocks/>
          </p:cNvSpPr>
          <p:nvPr/>
        </p:nvSpPr>
        <p:spPr bwMode="auto">
          <a:xfrm>
            <a:off x="1476375" y="0"/>
            <a:ext cx="7667625" cy="81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altLang="ru-RU" sz="2800" b="1">
                <a:solidFill>
                  <a:srgbClr val="FF0000"/>
                </a:solidFill>
              </a:rPr>
              <a:t>Пример БО д</a:t>
            </a:r>
            <a:r>
              <a:rPr lang="ru-RU" sz="2800" b="1">
                <a:solidFill>
                  <a:srgbClr val="FF0000"/>
                </a:solidFill>
              </a:rPr>
              <a:t>иссертации</a:t>
            </a:r>
            <a:endParaRPr lang="ru-RU" altLang="ru-RU" sz="2800" b="1">
              <a:solidFill>
                <a:srgbClr val="FF0000"/>
              </a:solidFill>
            </a:endParaRPr>
          </a:p>
        </p:txBody>
      </p:sp>
      <p:graphicFrame>
        <p:nvGraphicFramePr>
          <p:cNvPr id="6" name="Содержимое 4"/>
          <p:cNvGraphicFramePr>
            <a:graphicFrameLocks/>
          </p:cNvGraphicFramePr>
          <p:nvPr/>
        </p:nvGraphicFramePr>
        <p:xfrm>
          <a:off x="139700" y="1125538"/>
          <a:ext cx="8892480" cy="51837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46240"/>
                <a:gridCol w="4446240"/>
              </a:tblGrid>
              <a:tr h="70866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по ГОСТ 7.1–2003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/>
                        <a:t>по</a:t>
                      </a:r>
                      <a:r>
                        <a:rPr lang="ru-RU" sz="2000" baseline="0" dirty="0" smtClean="0"/>
                        <a:t> ГОСТ Р 7.0.100</a:t>
                      </a:r>
                      <a:r>
                        <a:rPr lang="ru-RU" sz="2000" dirty="0" smtClean="0"/>
                        <a:t>–</a:t>
                      </a:r>
                      <a:r>
                        <a:rPr lang="ru-RU" sz="2000" baseline="0" dirty="0" smtClean="0"/>
                        <a:t>2018</a:t>
                      </a:r>
                      <a:endParaRPr lang="ru-RU" sz="2000" dirty="0"/>
                    </a:p>
                  </a:txBody>
                  <a:tcPr/>
                </a:tc>
              </a:tr>
              <a:tr h="4475122">
                <a:tc>
                  <a:txBody>
                    <a:bodyPr/>
                    <a:lstStyle/>
                    <a:p>
                      <a:pPr indent="530225" algn="just">
                        <a:defRPr/>
                      </a:pPr>
                      <a:r>
                        <a:rPr lang="ru-RU" sz="2200" dirty="0" smtClean="0"/>
                        <a:t>Леонтьев Г. Д. Утопические инварианты «идеального общества»  </a:t>
                      </a:r>
                      <a:r>
                        <a:rPr lang="ru-RU" sz="2200" dirty="0" smtClean="0">
                          <a:solidFill>
                            <a:srgbClr val="FF0000"/>
                          </a:solidFill>
                        </a:rPr>
                        <a:t>: </a:t>
                      </a:r>
                      <a:r>
                        <a:rPr lang="ru-RU" sz="2200" dirty="0" err="1" smtClean="0">
                          <a:solidFill>
                            <a:srgbClr val="FF0000"/>
                          </a:solidFill>
                        </a:rPr>
                        <a:t>дис</a:t>
                      </a:r>
                      <a:r>
                        <a:rPr lang="ru-RU" sz="2200" dirty="0" smtClean="0">
                          <a:solidFill>
                            <a:srgbClr val="FF0000"/>
                          </a:solidFill>
                        </a:rPr>
                        <a:t>. … канд. филос. наук : 09.00.11</a:t>
                      </a:r>
                      <a:r>
                        <a:rPr lang="ru-RU" sz="2200" dirty="0" smtClean="0"/>
                        <a:t> / Леонтьев Глеб Дмитриевич. – Екатеринбург, 2003. – 333 с.</a:t>
                      </a:r>
                      <a:endParaRPr lang="ru-RU" altLang="ru-RU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530225">
                        <a:defRPr/>
                      </a:pPr>
                      <a:r>
                        <a:rPr lang="ru-RU" sz="2200" dirty="0" smtClean="0"/>
                        <a:t>Леонтьев Г.  Д.  Утопические инварианты «идеального общества» : </a:t>
                      </a:r>
                      <a:r>
                        <a:rPr lang="ru-RU" sz="2200" u="sng" dirty="0" smtClean="0">
                          <a:solidFill>
                            <a:srgbClr val="FF0000"/>
                          </a:solidFill>
                        </a:rPr>
                        <a:t>специальность</a:t>
                      </a:r>
                      <a:r>
                        <a:rPr lang="ru-RU" sz="2200" dirty="0" smtClean="0"/>
                        <a:t> 09.00.11 </a:t>
                      </a:r>
                      <a:r>
                        <a:rPr lang="ru-RU" sz="2200" u="sng" dirty="0" smtClean="0">
                          <a:solidFill>
                            <a:srgbClr val="FF0000"/>
                          </a:solidFill>
                        </a:rPr>
                        <a:t>«Социальная философия» </a:t>
                      </a:r>
                      <a:r>
                        <a:rPr lang="ru-RU" sz="2200" dirty="0" smtClean="0"/>
                        <a:t>:  </a:t>
                      </a:r>
                      <a:r>
                        <a:rPr lang="ru-RU" sz="2200" u="sng" dirty="0" smtClean="0">
                          <a:solidFill>
                            <a:srgbClr val="FF0000"/>
                          </a:solidFill>
                        </a:rPr>
                        <a:t>диссертация на соискание ученой степени кандидата философских </a:t>
                      </a:r>
                      <a:r>
                        <a:rPr lang="ru-RU" sz="2200" dirty="0" smtClean="0">
                          <a:solidFill>
                            <a:srgbClr val="FF0000"/>
                          </a:solidFill>
                        </a:rPr>
                        <a:t>наук </a:t>
                      </a:r>
                      <a:r>
                        <a:rPr lang="ru-RU" sz="2200" dirty="0" smtClean="0"/>
                        <a:t>/ Леонтьев Глеб Дмитриевич  ;  </a:t>
                      </a:r>
                      <a:r>
                        <a:rPr lang="ru-RU" sz="2200" u="sng" dirty="0" smtClean="0">
                          <a:solidFill>
                            <a:srgbClr val="FF0000"/>
                          </a:solidFill>
                        </a:rPr>
                        <a:t>Уральский федеральный университет имени </a:t>
                      </a:r>
                      <a:r>
                        <a:rPr lang="ru-RU" sz="2200" dirty="0" smtClean="0">
                          <a:solidFill>
                            <a:srgbClr val="FF0000"/>
                          </a:solidFill>
                        </a:rPr>
                        <a:t>первого Президента России Б. Н. Ельцина</a:t>
                      </a:r>
                      <a:r>
                        <a:rPr lang="ru-RU" sz="2200" dirty="0" smtClean="0"/>
                        <a:t>. – Казань, 2019. – 174 с. – </a:t>
                      </a:r>
                      <a:r>
                        <a:rPr lang="ru-RU" sz="2200" dirty="0" smtClean="0">
                          <a:solidFill>
                            <a:srgbClr val="FF0000"/>
                          </a:solidFill>
                        </a:rPr>
                        <a:t>Место защиты: Казан. (</a:t>
                      </a:r>
                      <a:r>
                        <a:rPr lang="ru-RU" sz="2200" dirty="0" err="1" smtClean="0">
                          <a:solidFill>
                            <a:srgbClr val="FF0000"/>
                          </a:solidFill>
                        </a:rPr>
                        <a:t>Приволж</a:t>
                      </a:r>
                      <a:r>
                        <a:rPr lang="ru-RU" sz="2200" dirty="0" smtClean="0">
                          <a:solidFill>
                            <a:srgbClr val="FF0000"/>
                          </a:solidFill>
                        </a:rPr>
                        <a:t>.) </a:t>
                      </a:r>
                      <a:r>
                        <a:rPr lang="ru-RU" sz="2200" dirty="0" err="1" smtClean="0">
                          <a:solidFill>
                            <a:srgbClr val="FF0000"/>
                          </a:solidFill>
                        </a:rPr>
                        <a:t>федер</a:t>
                      </a:r>
                      <a:r>
                        <a:rPr lang="ru-RU" sz="2200" dirty="0" smtClean="0">
                          <a:solidFill>
                            <a:srgbClr val="FF0000"/>
                          </a:solidFill>
                        </a:rPr>
                        <a:t>. ун-т. – Текст : непосредственный</a:t>
                      </a:r>
                      <a:r>
                        <a:rPr lang="ru-RU" sz="2200" dirty="0" smtClean="0"/>
                        <a:t>.</a:t>
                      </a:r>
                      <a:endParaRPr lang="ru-RU" sz="2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8" descr="C:\Users\vsekane4to\Desktop\Без-имени-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63050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6366F89-F0B5-4EED-AE75-F6DDB8F81315}" type="slidenum">
              <a:rPr lang="ru-RU" altLang="ru-RU" smtClean="0"/>
              <a:pPr/>
              <a:t>3</a:t>
            </a:fld>
            <a:endParaRPr lang="ru-RU" altLang="ru-RU" smtClean="0"/>
          </a:p>
        </p:txBody>
      </p:sp>
      <p:sp>
        <p:nvSpPr>
          <p:cNvPr id="5124" name="Заголовок 18"/>
          <p:cNvSpPr txBox="1">
            <a:spLocks/>
          </p:cNvSpPr>
          <p:nvPr/>
        </p:nvSpPr>
        <p:spPr bwMode="auto">
          <a:xfrm>
            <a:off x="1476375" y="0"/>
            <a:ext cx="7667625" cy="81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altLang="ru-RU" sz="2800" b="1" dirty="0">
                <a:solidFill>
                  <a:srgbClr val="FF0000"/>
                </a:solidFill>
              </a:rPr>
              <a:t>Набор элементов</a:t>
            </a:r>
            <a:br>
              <a:rPr lang="ru-RU" altLang="ru-RU" sz="2800" b="1" dirty="0">
                <a:solidFill>
                  <a:srgbClr val="FF0000"/>
                </a:solidFill>
              </a:rPr>
            </a:br>
            <a:r>
              <a:rPr lang="ru-RU" altLang="ru-RU" sz="2800" b="1" dirty="0">
                <a:solidFill>
                  <a:srgbClr val="FF0000"/>
                </a:solidFill>
              </a:rPr>
              <a:t>библиографического описания</a:t>
            </a:r>
          </a:p>
        </p:txBody>
      </p:sp>
      <p:sp>
        <p:nvSpPr>
          <p:cNvPr id="5125" name="Содержимое 19"/>
          <p:cNvSpPr txBox="1">
            <a:spLocks/>
          </p:cNvSpPr>
          <p:nvPr/>
        </p:nvSpPr>
        <p:spPr bwMode="auto">
          <a:xfrm>
            <a:off x="323850" y="1125538"/>
            <a:ext cx="8820150" cy="554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14350" indent="-514350">
              <a:buFont typeface="Calibri" pitchFamily="34" charset="0"/>
              <a:buAutoNum type="arabicPeriod"/>
            </a:pPr>
            <a:r>
              <a:rPr lang="ru-RU" altLang="ru-RU" sz="2400" b="1" dirty="0"/>
              <a:t>Обязательные</a:t>
            </a:r>
            <a:r>
              <a:rPr lang="ru-RU" altLang="ru-RU" sz="2400" dirty="0"/>
              <a:t> </a:t>
            </a:r>
            <a:r>
              <a:rPr lang="ru-RU" sz="2400" dirty="0"/>
              <a:t>–</a:t>
            </a:r>
            <a:r>
              <a:rPr lang="ru-RU" altLang="ru-RU" sz="2400" dirty="0"/>
              <a:t> </a:t>
            </a:r>
            <a:r>
              <a:rPr lang="ru-RU" sz="2400" dirty="0"/>
              <a:t>библиографические сведения, обеспечивающие идентификацию ресурса, – приводятся в любом описании</a:t>
            </a:r>
            <a:endParaRPr lang="ru-RU" altLang="ru-RU" sz="2400" dirty="0"/>
          </a:p>
          <a:p>
            <a:pPr marL="514350" indent="-514350">
              <a:buFont typeface="Calibri" pitchFamily="34" charset="0"/>
              <a:buAutoNum type="arabicPeriod"/>
            </a:pPr>
            <a:r>
              <a:rPr lang="ru-RU" altLang="ru-RU" sz="2400" b="1" dirty="0">
                <a:solidFill>
                  <a:srgbClr val="FF0000"/>
                </a:solidFill>
              </a:rPr>
              <a:t>Условно-обязательные </a:t>
            </a:r>
            <a:r>
              <a:rPr lang="ru-RU" sz="2400" dirty="0"/>
              <a:t>–</a:t>
            </a:r>
            <a:r>
              <a:rPr lang="ru-RU" altLang="ru-RU" sz="2400" dirty="0">
                <a:solidFill>
                  <a:srgbClr val="FF0000"/>
                </a:solidFill>
              </a:rPr>
              <a:t> </a:t>
            </a:r>
            <a:r>
              <a:rPr lang="ru-RU" sz="2400" dirty="0"/>
              <a:t>библиографические сведения, необходимые для идентификации ресурса в отдельных случаях: недостаточно обязательных элементов, диктуется задачами конкретного информационного массива. </a:t>
            </a:r>
            <a:r>
              <a:rPr lang="ru-RU" sz="2400" i="1" u="sng" dirty="0">
                <a:solidFill>
                  <a:srgbClr val="FF0000"/>
                </a:solidFill>
              </a:rPr>
              <a:t>Использование  определяет </a:t>
            </a:r>
            <a:r>
              <a:rPr lang="ru-RU" sz="2400" i="1" u="sng" dirty="0" err="1">
                <a:solidFill>
                  <a:srgbClr val="FF0000"/>
                </a:solidFill>
              </a:rPr>
              <a:t>библиографирующая</a:t>
            </a:r>
            <a:r>
              <a:rPr lang="ru-RU" sz="2400" i="1" u="sng" dirty="0">
                <a:solidFill>
                  <a:srgbClr val="FF0000"/>
                </a:solidFill>
              </a:rPr>
              <a:t> организация </a:t>
            </a:r>
            <a:r>
              <a:rPr lang="ru-RU" sz="2600" b="1" u="sng" dirty="0">
                <a:solidFill>
                  <a:srgbClr val="0070C0"/>
                </a:solidFill>
              </a:rPr>
              <a:t>(МР).</a:t>
            </a:r>
          </a:p>
          <a:p>
            <a:pPr marL="514350" indent="-514350">
              <a:buFont typeface="Calibri" pitchFamily="34" charset="0"/>
              <a:buAutoNum type="arabicPeriod"/>
            </a:pPr>
            <a:r>
              <a:rPr lang="ru-RU" altLang="ru-RU" sz="2400" b="1" dirty="0"/>
              <a:t>Факультативные</a:t>
            </a:r>
            <a:r>
              <a:rPr lang="ru-RU" altLang="ru-RU" sz="2400" dirty="0"/>
              <a:t> </a:t>
            </a:r>
            <a:r>
              <a:rPr lang="ru-RU" sz="2400" dirty="0"/>
              <a:t>–</a:t>
            </a:r>
            <a:r>
              <a:rPr lang="ru-RU" altLang="ru-RU" sz="2400" dirty="0"/>
              <a:t> </a:t>
            </a:r>
            <a:r>
              <a:rPr lang="ru-RU" sz="2400" dirty="0"/>
              <a:t>библиографические сведения, обеспечивающие дополнительную библиографическую характеристику ресурса.</a:t>
            </a:r>
            <a:r>
              <a:rPr lang="ru-RU" sz="2400" i="1" dirty="0"/>
              <a:t> </a:t>
            </a:r>
            <a:r>
              <a:rPr lang="ru-RU" sz="2400" i="1" u="sng" dirty="0">
                <a:solidFill>
                  <a:srgbClr val="FF0000"/>
                </a:solidFill>
              </a:rPr>
              <a:t>Использование  определяет </a:t>
            </a:r>
            <a:r>
              <a:rPr lang="ru-RU" sz="2400" i="1" u="sng" dirty="0" err="1">
                <a:solidFill>
                  <a:srgbClr val="FF0000"/>
                </a:solidFill>
              </a:rPr>
              <a:t>библиографирующая</a:t>
            </a:r>
            <a:r>
              <a:rPr lang="ru-RU" sz="2400" i="1" u="sng" dirty="0">
                <a:solidFill>
                  <a:srgbClr val="FF0000"/>
                </a:solidFill>
              </a:rPr>
              <a:t> организация </a:t>
            </a:r>
            <a:r>
              <a:rPr lang="ru-RU" sz="2600" b="1" u="sng" dirty="0">
                <a:solidFill>
                  <a:srgbClr val="0070C0"/>
                </a:solidFill>
              </a:rPr>
              <a:t>(МР)</a:t>
            </a:r>
            <a:r>
              <a:rPr lang="ru-RU" sz="2400" b="1" u="sng" dirty="0">
                <a:solidFill>
                  <a:srgbClr val="0070C0"/>
                </a:solidFill>
              </a:rPr>
              <a:t>.</a:t>
            </a:r>
          </a:p>
          <a:p>
            <a:pPr marL="514350" indent="-514350" algn="ctr"/>
            <a:endParaRPr lang="ru-RU" altLang="ru-RU" sz="2400" dirty="0">
              <a:solidFill>
                <a:srgbClr val="FF0000"/>
              </a:solidFill>
            </a:endParaRPr>
          </a:p>
          <a:p>
            <a:pPr marL="514350" indent="-514350" algn="ctr"/>
            <a:r>
              <a:rPr lang="ru-RU" altLang="ru-RU" sz="2400" dirty="0">
                <a:solidFill>
                  <a:srgbClr val="FF0000"/>
                </a:solidFill>
              </a:rPr>
              <a:t>Итак, набор элементов – за </a:t>
            </a:r>
            <a:r>
              <a:rPr lang="ru-RU" altLang="ru-RU" sz="2400" dirty="0" err="1">
                <a:solidFill>
                  <a:srgbClr val="FF0000"/>
                </a:solidFill>
              </a:rPr>
              <a:t>библиографирующей</a:t>
            </a:r>
            <a:r>
              <a:rPr lang="ru-RU" altLang="ru-RU" sz="2400" dirty="0">
                <a:solidFill>
                  <a:srgbClr val="FF0000"/>
                </a:solidFill>
              </a:rPr>
              <a:t> организацией!</a:t>
            </a:r>
            <a:endParaRPr lang="ru-RU" alt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8" descr="C:\Users\vsekane4to\Desktop\Без-имени-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63050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699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5326105-CCFE-4E91-8DE3-85C98EC45946}" type="slidenum">
              <a:rPr lang="ru-RU" altLang="ru-RU" smtClean="0"/>
              <a:pPr/>
              <a:t>30</a:t>
            </a:fld>
            <a:endParaRPr lang="ru-RU" altLang="ru-RU" smtClean="0"/>
          </a:p>
        </p:txBody>
      </p:sp>
      <p:sp>
        <p:nvSpPr>
          <p:cNvPr id="29700" name="Заголовок 18"/>
          <p:cNvSpPr txBox="1">
            <a:spLocks/>
          </p:cNvSpPr>
          <p:nvPr/>
        </p:nvSpPr>
        <p:spPr bwMode="auto">
          <a:xfrm>
            <a:off x="1476375" y="0"/>
            <a:ext cx="7667625" cy="81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altLang="ru-RU" sz="2800" b="1" dirty="0">
                <a:solidFill>
                  <a:srgbClr val="FF0000"/>
                </a:solidFill>
              </a:rPr>
              <a:t>Пример БО сборника без общего заглавия</a:t>
            </a:r>
          </a:p>
        </p:txBody>
      </p:sp>
      <p:graphicFrame>
        <p:nvGraphicFramePr>
          <p:cNvPr id="6" name="Содержимое 4"/>
          <p:cNvGraphicFramePr>
            <a:graphicFrameLocks/>
          </p:cNvGraphicFramePr>
          <p:nvPr/>
        </p:nvGraphicFramePr>
        <p:xfrm>
          <a:off x="139700" y="1125539"/>
          <a:ext cx="8892480" cy="48799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46240"/>
                <a:gridCol w="4446240"/>
              </a:tblGrid>
              <a:tr h="428571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по ГОСТ 7.1–2003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/>
                        <a:t>по</a:t>
                      </a:r>
                      <a:r>
                        <a:rPr lang="ru-RU" sz="2000" baseline="0" dirty="0" smtClean="0"/>
                        <a:t> ГОСТ Р 7.0.100</a:t>
                      </a:r>
                      <a:r>
                        <a:rPr lang="ru-RU" sz="2000" dirty="0" smtClean="0"/>
                        <a:t>–</a:t>
                      </a:r>
                      <a:r>
                        <a:rPr lang="ru-RU" sz="2000" baseline="0" dirty="0" smtClean="0"/>
                        <a:t>2018</a:t>
                      </a:r>
                      <a:endParaRPr lang="ru-RU" sz="2000" dirty="0"/>
                    </a:p>
                  </a:txBody>
                  <a:tcPr/>
                </a:tc>
              </a:tr>
              <a:tr h="1616778">
                <a:tc>
                  <a:txBody>
                    <a:bodyPr/>
                    <a:lstStyle/>
                    <a:p>
                      <a:pPr marL="0" indent="0" algn="just">
                        <a:defRPr/>
                      </a:pP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Куприн А. И. Поединок ; </a:t>
                      </a:r>
                      <a:r>
                        <a:rPr lang="ru-RU" sz="20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Люция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; Впотьмах ; Яма / А. И. Куприн. – Москва : РИПОЛ классик, 2014. – 800 с. –  ISBN 978-5-17-105750-3.</a:t>
                      </a:r>
                      <a:endParaRPr lang="ru-RU" alt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Куприн А. И. Поединок ; </a:t>
                      </a:r>
                      <a:r>
                        <a:rPr lang="ru-RU" sz="20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Люция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; Впотьмах ; Яма / А. И. Куприн. – Москва : РИПОЛ классик, 2014. – 800 с. –  ISBN 978-5-17-105750-3. – </a:t>
                      </a:r>
                      <a:r>
                        <a:rPr lang="ru-RU" sz="20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Текст : непосредственный.</a:t>
                      </a:r>
                    </a:p>
                  </a:txBody>
                  <a:tcPr/>
                </a:tc>
              </a:tr>
              <a:tr h="2706385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Носов Н. Н. Приключения Незнайки и его друзей : </a:t>
                      </a:r>
                      <a:r>
                        <a:rPr lang="ru-RU" sz="20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сказоч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 повести / Н. Носов. Остров Незнайки : повесть  / И. Носов. – Москва : </a:t>
                      </a:r>
                      <a:r>
                        <a:rPr lang="ru-RU" sz="20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ЭКСМО-пресс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2001. – 638 с. – </a:t>
                      </a:r>
                      <a:r>
                        <a:rPr lang="ru-RU" sz="20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Содерж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.:  Приключения Незнайки и его друзей ; Незнайка в Солнечном городе / Н. Носов. Остров Незнайки / И. Носов. – 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ISBN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5-04-008687-3.</a:t>
                      </a:r>
                      <a:endParaRPr lang="ru-RU" alt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Носов Н. Н. Приключения Незнайки и его друзей : </a:t>
                      </a:r>
                      <a:r>
                        <a:rPr lang="ru-RU" sz="20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сказоч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 повести / Н. Носов. Остров Незнайки : повесть  / И. Носов. – Москва : </a:t>
                      </a:r>
                      <a:r>
                        <a:rPr lang="ru-RU" sz="20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ЭКСМО-пресс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2001. – 638 с. – </a:t>
                      </a:r>
                      <a:r>
                        <a:rPr lang="ru-RU" sz="2000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Содерж</a:t>
                      </a:r>
                      <a:r>
                        <a:rPr lang="ru-RU" sz="20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.:  Приключения Незнайки и его друзей ; Незнайка в Солнечном городе / Н. Носов. Остров Незнайки / И. Носов</a:t>
                      </a:r>
                      <a:r>
                        <a:rPr lang="en-US" sz="20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*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 – 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ISBN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5-04-008687-3. </a:t>
                      </a:r>
                      <a:r>
                        <a:rPr lang="ru-RU" sz="20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– Текст : непосредственный.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323528" y="6165304"/>
            <a:ext cx="82809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* </a:t>
            </a:r>
            <a:r>
              <a:rPr lang="ru-RU" dirty="0" smtClean="0"/>
              <a:t>В примере «Приложения А» </a:t>
            </a:r>
            <a:r>
              <a:rPr lang="ru-RU" i="1" dirty="0" smtClean="0"/>
              <a:t>содержание</a:t>
            </a:r>
            <a:r>
              <a:rPr lang="ru-RU" dirty="0" smtClean="0"/>
              <a:t> не раскрыто, но в области примечания см. п. 5.8.5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8" descr="C:\Users\vsekane4to\Desktop\Без-имени-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63050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891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5867E82-68AA-43C5-B05C-273DE6DD8262}" type="slidenum">
              <a:rPr lang="ru-RU" altLang="ru-RU" smtClean="0"/>
              <a:pPr/>
              <a:t>31</a:t>
            </a:fld>
            <a:endParaRPr lang="ru-RU" altLang="ru-RU" smtClean="0"/>
          </a:p>
        </p:txBody>
      </p:sp>
      <p:sp>
        <p:nvSpPr>
          <p:cNvPr id="37892" name="Заголовок 18"/>
          <p:cNvSpPr txBox="1">
            <a:spLocks/>
          </p:cNvSpPr>
          <p:nvPr/>
        </p:nvSpPr>
        <p:spPr bwMode="auto">
          <a:xfrm>
            <a:off x="1476375" y="0"/>
            <a:ext cx="7667625" cy="81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2800" b="1">
                <a:solidFill>
                  <a:srgbClr val="FF0000"/>
                </a:solidFill>
              </a:rPr>
              <a:t>Особенности БО электронных ресурсов</a:t>
            </a:r>
            <a:endParaRPr lang="ru-RU" altLang="ru-RU" sz="2800" b="1">
              <a:solidFill>
                <a:srgbClr val="FF0000"/>
              </a:solidFill>
            </a:endParaRPr>
          </a:p>
        </p:txBody>
      </p:sp>
      <p:sp>
        <p:nvSpPr>
          <p:cNvPr id="37893" name="Rectangle 1"/>
          <p:cNvSpPr>
            <a:spLocks noChangeArrowheads="1"/>
          </p:cNvSpPr>
          <p:nvPr/>
        </p:nvSpPr>
        <p:spPr bwMode="auto">
          <a:xfrm rot="10800000" flipV="1">
            <a:off x="251520" y="1052736"/>
            <a:ext cx="8496300" cy="377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457200" indent="-457200" algn="just">
              <a:buFont typeface="Calibri" pitchFamily="34" charset="0"/>
              <a:buAutoNum type="arabicPeriod"/>
            </a:pPr>
            <a:r>
              <a:rPr lang="ru-RU" sz="2600" dirty="0" smtClean="0">
                <a:cs typeface="Times New Roman" pitchFamily="18" charset="0"/>
              </a:rPr>
              <a:t>Область примечание </a:t>
            </a:r>
            <a:r>
              <a:rPr lang="ru-RU" sz="2600" dirty="0">
                <a:cs typeface="Times New Roman" pitchFamily="18" charset="0"/>
              </a:rPr>
              <a:t>– факультативный элемент</a:t>
            </a:r>
          </a:p>
          <a:p>
            <a:pPr marL="457200" indent="-457200" algn="just">
              <a:buFont typeface="Calibri" pitchFamily="34" charset="0"/>
              <a:buAutoNum type="arabicPeriod"/>
            </a:pPr>
            <a:r>
              <a:rPr lang="ru-RU" sz="2600" dirty="0">
                <a:cs typeface="Times New Roman" pitchFamily="18" charset="0"/>
              </a:rPr>
              <a:t>Для электронных </a:t>
            </a:r>
            <a:r>
              <a:rPr lang="ru-RU" sz="2600" b="1" dirty="0">
                <a:solidFill>
                  <a:srgbClr val="FF0000"/>
                </a:solidFill>
                <a:cs typeface="Times New Roman" pitchFamily="18" charset="0"/>
              </a:rPr>
              <a:t>локальных</a:t>
            </a:r>
            <a:r>
              <a:rPr lang="ru-RU" sz="2600" dirty="0">
                <a:cs typeface="Times New Roman" pitchFamily="18" charset="0"/>
              </a:rPr>
              <a:t> ресурсов</a:t>
            </a:r>
            <a:r>
              <a:rPr lang="ru-RU" sz="2600" i="1" dirty="0">
                <a:cs typeface="Times New Roman" pitchFamily="18" charset="0"/>
              </a:rPr>
              <a:t>:</a:t>
            </a:r>
          </a:p>
          <a:p>
            <a:pPr marL="457200" indent="-457200" algn="just">
              <a:buFont typeface="Wingdings" pitchFamily="2" charset="2"/>
              <a:buChar char="ü"/>
            </a:pPr>
            <a:r>
              <a:rPr lang="ru-RU" sz="2600" b="1" dirty="0">
                <a:cs typeface="Times New Roman" pitchFamily="18" charset="0"/>
              </a:rPr>
              <a:t>обязательным</a:t>
            </a:r>
            <a:r>
              <a:rPr lang="ru-RU" sz="2600" dirty="0">
                <a:cs typeface="Times New Roman" pitchFamily="18" charset="0"/>
              </a:rPr>
              <a:t> является </a:t>
            </a:r>
            <a:r>
              <a:rPr lang="ru-RU" sz="2600" i="1" dirty="0">
                <a:cs typeface="Times New Roman" pitchFamily="18" charset="0"/>
              </a:rPr>
              <a:t>примечание об источнике основного заглавия</a:t>
            </a:r>
            <a:endParaRPr lang="ru-RU" sz="2600" dirty="0">
              <a:cs typeface="Times New Roman" pitchFamily="18" charset="0"/>
            </a:endParaRPr>
          </a:p>
          <a:p>
            <a:pPr marL="457200" indent="-457200" algn="just">
              <a:buFont typeface="Wingdings" pitchFamily="2" charset="2"/>
              <a:buChar char="ü"/>
            </a:pPr>
            <a:r>
              <a:rPr lang="ru-RU" sz="2600" b="1" dirty="0">
                <a:cs typeface="Times New Roman" pitchFamily="18" charset="0"/>
              </a:rPr>
              <a:t>условно-обязательным</a:t>
            </a:r>
            <a:r>
              <a:rPr lang="ru-RU" sz="2600" dirty="0">
                <a:cs typeface="Times New Roman" pitchFamily="18" charset="0"/>
              </a:rPr>
              <a:t> – </a:t>
            </a:r>
            <a:r>
              <a:rPr lang="ru-RU" sz="2600" i="1" dirty="0">
                <a:cs typeface="Times New Roman" pitchFamily="18" charset="0"/>
              </a:rPr>
              <a:t>примечание о системных требованиях</a:t>
            </a:r>
            <a:endParaRPr lang="ru-RU" sz="2600" dirty="0">
              <a:cs typeface="Times New Roman" pitchFamily="18" charset="0"/>
            </a:endParaRPr>
          </a:p>
          <a:p>
            <a:pPr marL="457200" indent="-457200">
              <a:spcBef>
                <a:spcPts val="600"/>
              </a:spcBef>
              <a:spcAft>
                <a:spcPts val="600"/>
              </a:spcAft>
            </a:pPr>
            <a:endParaRPr lang="ru-RU" sz="2400" i="1" dirty="0"/>
          </a:p>
          <a:p>
            <a:pPr marL="457200" indent="-457200">
              <a:spcBef>
                <a:spcPts val="600"/>
              </a:spcBef>
              <a:spcAft>
                <a:spcPts val="600"/>
              </a:spcAft>
            </a:pPr>
            <a:r>
              <a:rPr lang="ru-RU" sz="2400" i="1" dirty="0"/>
              <a:t>. </a:t>
            </a:r>
            <a:r>
              <a:rPr lang="ru-RU" sz="2000" i="1" dirty="0"/>
              <a:t>– Систем. требования: 8 </a:t>
            </a:r>
            <a:r>
              <a:rPr lang="en-US" sz="2000" i="1" dirty="0" err="1"/>
              <a:t>Gb</a:t>
            </a:r>
            <a:r>
              <a:rPr lang="en-US" sz="2000" i="1" dirty="0"/>
              <a:t> RAM</a:t>
            </a:r>
            <a:r>
              <a:rPr lang="ru-RU" sz="2000" i="1" dirty="0"/>
              <a:t> ; </a:t>
            </a:r>
            <a:r>
              <a:rPr lang="en-US" sz="2000" i="1" dirty="0"/>
              <a:t>Windows</a:t>
            </a:r>
            <a:r>
              <a:rPr lang="ru-RU" sz="2000" i="1" dirty="0"/>
              <a:t> 10 ; видеокарта с 4 </a:t>
            </a:r>
            <a:r>
              <a:rPr lang="en-US" sz="2000" i="1" dirty="0" err="1"/>
              <a:t>Gb</a:t>
            </a:r>
            <a:r>
              <a:rPr lang="en-US" sz="2000" i="1" dirty="0"/>
              <a:t> RAM</a:t>
            </a:r>
            <a:r>
              <a:rPr lang="ru-RU" sz="2000" i="1" dirty="0"/>
              <a:t>, 40 </a:t>
            </a:r>
            <a:r>
              <a:rPr lang="en-US" sz="2000" i="1" dirty="0" err="1"/>
              <a:t>Gb</a:t>
            </a:r>
            <a:r>
              <a:rPr lang="ru-RU" sz="2000" i="1" dirty="0"/>
              <a:t> свобод. пространства на жест. диске. </a:t>
            </a:r>
            <a:r>
              <a:rPr lang="ru-RU" sz="2000" b="1" dirty="0"/>
              <a:t>– </a:t>
            </a:r>
            <a:r>
              <a:rPr lang="ru-RU" sz="2000" b="1" dirty="0" err="1"/>
              <a:t>Загл</a:t>
            </a:r>
            <a:r>
              <a:rPr lang="ru-RU" sz="2000" b="1" dirty="0"/>
              <a:t>. с титул. экрана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8" descr="C:\Users\vsekane4to\Desktop\Без-имени-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63050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915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51364D7-18AC-4CB9-9BD2-9C515BB0F750}" type="slidenum">
              <a:rPr lang="ru-RU" altLang="ru-RU" smtClean="0"/>
              <a:pPr/>
              <a:t>32</a:t>
            </a:fld>
            <a:endParaRPr lang="ru-RU" altLang="ru-RU" smtClean="0"/>
          </a:p>
        </p:txBody>
      </p:sp>
      <p:sp>
        <p:nvSpPr>
          <p:cNvPr id="38916" name="Заголовок 18"/>
          <p:cNvSpPr txBox="1">
            <a:spLocks/>
          </p:cNvSpPr>
          <p:nvPr/>
        </p:nvSpPr>
        <p:spPr bwMode="auto">
          <a:xfrm>
            <a:off x="1476375" y="0"/>
            <a:ext cx="7667625" cy="81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2800" b="1">
                <a:solidFill>
                  <a:srgbClr val="FF0000"/>
                </a:solidFill>
              </a:rPr>
              <a:t>Особенности БО электронных ресурсов</a:t>
            </a:r>
            <a:endParaRPr lang="ru-RU" altLang="ru-RU" sz="2800" b="1">
              <a:solidFill>
                <a:srgbClr val="FF0000"/>
              </a:solidFill>
            </a:endParaRPr>
          </a:p>
        </p:txBody>
      </p:sp>
      <p:sp>
        <p:nvSpPr>
          <p:cNvPr id="50181" name="Rectangle 1"/>
          <p:cNvSpPr>
            <a:spLocks noChangeArrowheads="1"/>
          </p:cNvSpPr>
          <p:nvPr/>
        </p:nvSpPr>
        <p:spPr bwMode="auto">
          <a:xfrm rot="10800000" flipV="1">
            <a:off x="250825" y="965142"/>
            <a:ext cx="8713788" cy="572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457200" indent="-457200" algn="just">
              <a:defRPr/>
            </a:pPr>
            <a:r>
              <a:rPr lang="ru-RU" sz="2600" dirty="0">
                <a:cs typeface="Times New Roman" pitchFamily="18" charset="0"/>
              </a:rPr>
              <a:t>Для электронных ресурсов </a:t>
            </a:r>
            <a:r>
              <a:rPr lang="ru-RU" sz="2600" b="1" dirty="0">
                <a:solidFill>
                  <a:srgbClr val="FF0000"/>
                </a:solidFill>
                <a:cs typeface="Times New Roman" pitchFamily="18" charset="0"/>
              </a:rPr>
              <a:t>сетевого</a:t>
            </a:r>
            <a:r>
              <a:rPr lang="ru-RU" sz="2600" dirty="0">
                <a:cs typeface="Times New Roman" pitchFamily="18" charset="0"/>
              </a:rPr>
              <a:t> распространения:</a:t>
            </a:r>
          </a:p>
          <a:p>
            <a:pPr marL="457200" indent="-457200" algn="just">
              <a:buFont typeface="Wingdings" pitchFamily="2" charset="2"/>
              <a:buChar char="ü"/>
              <a:defRPr/>
            </a:pPr>
            <a:r>
              <a:rPr lang="ru-RU" sz="2600" b="1" dirty="0">
                <a:cs typeface="Times New Roman" pitchFamily="18" charset="0"/>
              </a:rPr>
              <a:t>условно-обязательным</a:t>
            </a:r>
            <a:r>
              <a:rPr lang="ru-RU" sz="2600" dirty="0">
                <a:cs typeface="Times New Roman" pitchFamily="18" charset="0"/>
              </a:rPr>
              <a:t> – примечание о </a:t>
            </a:r>
            <a:r>
              <a:rPr lang="ru-RU" sz="2600" i="1" dirty="0">
                <a:cs typeface="Times New Roman" pitchFamily="18" charset="0"/>
              </a:rPr>
              <a:t>режиме доступа</a:t>
            </a:r>
          </a:p>
          <a:p>
            <a:pPr marL="457200" indent="-457200" algn="just">
              <a:buFont typeface="Wingdings" pitchFamily="2" charset="2"/>
              <a:buChar char="ü"/>
              <a:defRPr/>
            </a:pPr>
            <a:r>
              <a:rPr lang="ru-RU" sz="2600" b="1" dirty="0">
                <a:cs typeface="Times New Roman" pitchFamily="18" charset="0"/>
              </a:rPr>
              <a:t>обязательным</a:t>
            </a:r>
            <a:r>
              <a:rPr lang="ru-RU" sz="2600" dirty="0">
                <a:cs typeface="Times New Roman" pitchFamily="18" charset="0"/>
              </a:rPr>
              <a:t> является </a:t>
            </a:r>
            <a:r>
              <a:rPr lang="ru-RU" sz="2600" i="1" dirty="0">
                <a:cs typeface="Times New Roman" pitchFamily="18" charset="0"/>
              </a:rPr>
              <a:t>примечание об электронном адресе ресурса</a:t>
            </a:r>
            <a:r>
              <a:rPr lang="ru-RU" sz="2600" dirty="0">
                <a:cs typeface="Times New Roman" pitchFamily="18" charset="0"/>
              </a:rPr>
              <a:t> в сети Интернет и </a:t>
            </a:r>
            <a:r>
              <a:rPr lang="ru-RU" sz="2600" i="1" dirty="0">
                <a:cs typeface="Times New Roman" pitchFamily="18" charset="0"/>
              </a:rPr>
              <a:t>дате обращения</a:t>
            </a:r>
          </a:p>
          <a:p>
            <a:pPr marL="457200" indent="-457200" algn="just">
              <a:defRPr/>
            </a:pPr>
            <a:endParaRPr lang="ru-RU" sz="2200" dirty="0">
              <a:cs typeface="Times New Roman" pitchFamily="18" charset="0"/>
            </a:endParaRPr>
          </a:p>
          <a:p>
            <a:pPr marL="457200" indent="-457200" algn="just">
              <a:defRPr/>
            </a:pPr>
            <a:endParaRPr lang="ru-RU" sz="2200" dirty="0">
              <a:cs typeface="Times New Roman" pitchFamily="18" charset="0"/>
            </a:endParaRPr>
          </a:p>
          <a:p>
            <a:pPr marL="457200" indent="-457200" algn="just">
              <a:defRPr/>
            </a:pPr>
            <a:endParaRPr lang="ru-RU" sz="2200" dirty="0">
              <a:cs typeface="Times New Roman" pitchFamily="18" charset="0"/>
            </a:endParaRPr>
          </a:p>
          <a:p>
            <a:pPr>
              <a:defRPr/>
            </a:pPr>
            <a:r>
              <a:rPr lang="ru-RU" sz="2200" b="1" dirty="0">
                <a:cs typeface="Times New Roman" pitchFamily="18" charset="0"/>
              </a:rPr>
              <a:t>. –</a:t>
            </a:r>
            <a:r>
              <a:rPr lang="en-US" sz="2200" b="1" dirty="0">
                <a:cs typeface="Times New Roman" pitchFamily="18" charset="0"/>
              </a:rPr>
              <a:t> </a:t>
            </a:r>
            <a:r>
              <a:rPr lang="ru-RU" sz="2200" i="1" dirty="0">
                <a:cs typeface="Times New Roman" pitchFamily="18" charset="0"/>
              </a:rPr>
              <a:t>Режим доступа: по подписке</a:t>
            </a:r>
            <a:r>
              <a:rPr lang="ru-RU" sz="2200" b="1" dirty="0">
                <a:cs typeface="Times New Roman" pitchFamily="18" charset="0"/>
              </a:rPr>
              <a:t>. </a:t>
            </a:r>
            <a:r>
              <a:rPr lang="ru-RU" sz="2200" i="1" dirty="0">
                <a:cs typeface="Times New Roman" pitchFamily="18" charset="0"/>
              </a:rPr>
              <a:t>– </a:t>
            </a:r>
            <a:r>
              <a:rPr lang="en-US" sz="2200" b="1" dirty="0">
                <a:cs typeface="Times New Roman" pitchFamily="18" charset="0"/>
              </a:rPr>
              <a:t>URL</a:t>
            </a:r>
            <a:r>
              <a:rPr lang="ru-RU" sz="2200" b="1" dirty="0">
                <a:cs typeface="Times New Roman" pitchFamily="18" charset="0"/>
              </a:rPr>
              <a:t>:  http://www.</a:t>
            </a:r>
            <a:r>
              <a:rPr lang="en-US" sz="2200" b="1" dirty="0" err="1">
                <a:cs typeface="Times New Roman" pitchFamily="18" charset="0"/>
              </a:rPr>
              <a:t>rba</a:t>
            </a:r>
            <a:r>
              <a:rPr lang="ru-RU" sz="2200" b="1" dirty="0">
                <a:cs typeface="Times New Roman" pitchFamily="18" charset="0"/>
              </a:rPr>
              <a:t>.</a:t>
            </a:r>
            <a:r>
              <a:rPr lang="ru-RU" sz="2200" b="1" dirty="0" err="1">
                <a:cs typeface="Times New Roman" pitchFamily="18" charset="0"/>
              </a:rPr>
              <a:t>ru</a:t>
            </a:r>
            <a:r>
              <a:rPr lang="ru-RU" sz="2200" b="1" dirty="0">
                <a:cs typeface="Times New Roman" pitchFamily="18" charset="0"/>
              </a:rPr>
              <a:t> (дата обращения: 14.04.2019).</a:t>
            </a:r>
            <a:endParaRPr lang="ru-RU" sz="2200" i="1" dirty="0">
              <a:cs typeface="Times New Roman" pitchFamily="18" charset="0"/>
            </a:endParaRPr>
          </a:p>
          <a:p>
            <a:pPr>
              <a:defRPr/>
            </a:pPr>
            <a:endParaRPr lang="ru-RU" sz="2200" i="1" dirty="0">
              <a:cs typeface="Times New Roman" pitchFamily="18" charset="0"/>
            </a:endParaRPr>
          </a:p>
          <a:p>
            <a:pPr>
              <a:defRPr/>
            </a:pPr>
            <a:r>
              <a:rPr lang="ru-RU" sz="2200" b="1" dirty="0">
                <a:cs typeface="Times New Roman" pitchFamily="18" charset="0"/>
              </a:rPr>
              <a:t>. –</a:t>
            </a:r>
            <a:r>
              <a:rPr lang="en-US" sz="2200" b="1" dirty="0">
                <a:cs typeface="Times New Roman" pitchFamily="18" charset="0"/>
              </a:rPr>
              <a:t> </a:t>
            </a:r>
            <a:r>
              <a:rPr lang="ru-RU" sz="2200" i="1" dirty="0">
                <a:cs typeface="Times New Roman" pitchFamily="18" charset="0"/>
              </a:rPr>
              <a:t>Режим доступа: для </a:t>
            </a:r>
            <a:r>
              <a:rPr lang="ru-RU" sz="2200" i="1" dirty="0" err="1">
                <a:cs typeface="Times New Roman" pitchFamily="18" charset="0"/>
              </a:rPr>
              <a:t>авторизир</a:t>
            </a:r>
            <a:r>
              <a:rPr lang="ru-RU" sz="2200" i="1" dirty="0">
                <a:cs typeface="Times New Roman" pitchFamily="18" charset="0"/>
              </a:rPr>
              <a:t>. пользователей. – </a:t>
            </a:r>
            <a:r>
              <a:rPr lang="en-US" sz="2200" b="1" dirty="0">
                <a:cs typeface="Times New Roman" pitchFamily="18" charset="0"/>
              </a:rPr>
              <a:t>URL</a:t>
            </a:r>
            <a:r>
              <a:rPr lang="ru-RU" sz="2200" b="1" dirty="0">
                <a:cs typeface="Times New Roman" pitchFamily="18" charset="0"/>
              </a:rPr>
              <a:t>:  http://www.</a:t>
            </a:r>
            <a:r>
              <a:rPr lang="en-US" sz="2200" b="1" dirty="0" err="1">
                <a:cs typeface="Times New Roman" pitchFamily="18" charset="0"/>
              </a:rPr>
              <a:t>nilc</a:t>
            </a:r>
            <a:r>
              <a:rPr lang="ru-RU" sz="2200" b="1" dirty="0">
                <a:cs typeface="Times New Roman" pitchFamily="18" charset="0"/>
              </a:rPr>
              <a:t>.</a:t>
            </a:r>
            <a:r>
              <a:rPr lang="en-US" sz="2200" b="1" dirty="0" err="1">
                <a:cs typeface="Times New Roman" pitchFamily="18" charset="0"/>
              </a:rPr>
              <a:t>ru</a:t>
            </a:r>
            <a:r>
              <a:rPr lang="ru-RU" sz="2200" b="1" dirty="0">
                <a:cs typeface="Times New Roman" pitchFamily="18" charset="0"/>
              </a:rPr>
              <a:t>/</a:t>
            </a:r>
            <a:r>
              <a:rPr lang="en-US" sz="2200" b="1" dirty="0">
                <a:cs typeface="Times New Roman" pitchFamily="18" charset="0"/>
              </a:rPr>
              <a:t>journal</a:t>
            </a:r>
            <a:r>
              <a:rPr lang="ru-RU" sz="2200" b="1" dirty="0">
                <a:cs typeface="Times New Roman" pitchFamily="18" charset="0"/>
              </a:rPr>
              <a:t>/. – </a:t>
            </a:r>
            <a:r>
              <a:rPr lang="ru-RU" sz="2200" b="1" dirty="0">
                <a:solidFill>
                  <a:srgbClr val="FF0000"/>
                </a:solidFill>
                <a:cs typeface="Times New Roman" pitchFamily="18" charset="0"/>
              </a:rPr>
              <a:t>Дата публикации: 21.04.2017</a:t>
            </a:r>
            <a:r>
              <a:rPr lang="ru-RU" sz="2200" b="1" dirty="0">
                <a:cs typeface="Times New Roman" pitchFamily="18" charset="0"/>
              </a:rPr>
              <a:t>.</a:t>
            </a:r>
            <a:r>
              <a:rPr lang="ru-RU" sz="2000" i="1" dirty="0"/>
              <a:t> </a:t>
            </a:r>
            <a:endParaRPr lang="ru-RU" sz="2200" i="1" dirty="0">
              <a:cs typeface="Times New Roman" pitchFamily="18" charset="0"/>
            </a:endParaRPr>
          </a:p>
          <a:p>
            <a:pPr marL="457200" indent="-457200">
              <a:defRPr/>
            </a:pPr>
            <a:endParaRPr lang="ru-RU" sz="2000" i="1" dirty="0"/>
          </a:p>
          <a:p>
            <a:pPr marL="457200" indent="-457200">
              <a:defRPr/>
            </a:pPr>
            <a:endParaRPr lang="ru-RU" sz="2000" i="1" dirty="0"/>
          </a:p>
          <a:p>
            <a:pPr marL="457200" indent="-457200">
              <a:defRPr/>
            </a:pPr>
            <a:r>
              <a:rPr lang="ru-RU" sz="2000" dirty="0" smtClean="0">
                <a:solidFill>
                  <a:srgbClr val="FF0000"/>
                </a:solidFill>
              </a:rPr>
              <a:t>Для </a:t>
            </a:r>
            <a:r>
              <a:rPr lang="ru-RU" sz="2000" dirty="0">
                <a:solidFill>
                  <a:srgbClr val="FF0000"/>
                </a:solidFill>
              </a:rPr>
              <a:t>электронных журналов указывается дата публикации</a:t>
            </a:r>
            <a:endParaRPr lang="ru-RU" sz="20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8" name="Picture 8" descr="C:\Users\vsekane4to\Desktop\Без-имени-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63050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939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4605454-10C1-4391-8F4C-871AEABCB51D}" type="slidenum">
              <a:rPr lang="ru-RU" altLang="ru-RU" smtClean="0"/>
              <a:pPr/>
              <a:t>33</a:t>
            </a:fld>
            <a:endParaRPr lang="ru-RU" altLang="ru-RU" smtClean="0"/>
          </a:p>
        </p:txBody>
      </p:sp>
      <p:sp>
        <p:nvSpPr>
          <p:cNvPr id="39940" name="Заголовок 18"/>
          <p:cNvSpPr txBox="1">
            <a:spLocks/>
          </p:cNvSpPr>
          <p:nvPr/>
        </p:nvSpPr>
        <p:spPr bwMode="auto">
          <a:xfrm>
            <a:off x="1476375" y="0"/>
            <a:ext cx="7667625" cy="81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2800" b="1">
                <a:solidFill>
                  <a:srgbClr val="FF0000"/>
                </a:solidFill>
              </a:rPr>
              <a:t> </a:t>
            </a:r>
            <a:r>
              <a:rPr lang="ru-RU" altLang="ru-RU" sz="2800" b="1">
                <a:solidFill>
                  <a:srgbClr val="FF0000"/>
                </a:solidFill>
              </a:rPr>
              <a:t>Пример БО электронного ресурса удаленного доступа (ресурсы Интернета)</a:t>
            </a: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115888" y="981075"/>
          <a:ext cx="8964488" cy="57458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82244"/>
                <a:gridCol w="4482244"/>
              </a:tblGrid>
              <a:tr h="64045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по ГОСТ 7.1–2003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по ГОСТ Р 7.0.100–2018</a:t>
                      </a:r>
                    </a:p>
                  </a:txBody>
                  <a:tcPr/>
                </a:tc>
              </a:tr>
              <a:tr h="2383536">
                <a:tc>
                  <a:txBody>
                    <a:bodyPr/>
                    <a:lstStyle/>
                    <a:p>
                      <a:pPr indent="530225" algn="just">
                        <a:defRPr/>
                      </a:pPr>
                      <a:r>
                        <a:rPr lang="ru-RU" sz="2000" dirty="0" smtClean="0"/>
                        <a:t>Электронная библиотека: библиотека диссертаций  </a:t>
                      </a:r>
                      <a:r>
                        <a:rPr lang="ru-RU" sz="2000" u="sng" dirty="0" smtClean="0">
                          <a:solidFill>
                            <a:srgbClr val="FF0000"/>
                          </a:solidFill>
                        </a:rPr>
                        <a:t>[Электронный ресурс] </a:t>
                      </a:r>
                      <a:r>
                        <a:rPr lang="ru-RU" sz="2000" dirty="0" smtClean="0"/>
                        <a:t>: сайт / Рос. </a:t>
                      </a:r>
                      <a:r>
                        <a:rPr lang="ru-RU" sz="2000" dirty="0" err="1" smtClean="0"/>
                        <a:t>гос</a:t>
                      </a:r>
                      <a:r>
                        <a:rPr lang="ru-RU" sz="2000" dirty="0" smtClean="0"/>
                        <a:t>. б-ка. – Москва, 2003–  . – </a:t>
                      </a:r>
                      <a:r>
                        <a:rPr lang="ru-RU" sz="2000" u="sng" dirty="0" smtClean="0">
                          <a:solidFill>
                            <a:srgbClr val="FF0000"/>
                          </a:solidFill>
                        </a:rPr>
                        <a:t>Режим доступа</a:t>
                      </a:r>
                      <a:r>
                        <a:rPr lang="ru-RU" sz="2000" dirty="0" smtClean="0"/>
                        <a:t>: </a:t>
                      </a:r>
                      <a:r>
                        <a:rPr lang="ru-RU" sz="2000" u="sng" dirty="0" smtClean="0">
                          <a:hlinkClick r:id="rId4"/>
                        </a:rPr>
                        <a:t>http://diss.rsl.ru/-?lang=ru</a:t>
                      </a:r>
                      <a:r>
                        <a:rPr lang="ru-RU" sz="2000" dirty="0" smtClean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530225" algn="just">
                        <a:defRPr/>
                      </a:pPr>
                      <a:r>
                        <a:rPr lang="ru-RU" sz="1900" dirty="0" smtClean="0"/>
                        <a:t>Электронная библиотека: библиотека диссертаций : сайт / Российская государственная библиотека. – Москва : РГБ, 2003 –    . – </a:t>
                      </a:r>
                      <a:r>
                        <a:rPr lang="ru-RU" sz="1900" dirty="0" smtClean="0">
                          <a:solidFill>
                            <a:srgbClr val="FF0000"/>
                          </a:solidFill>
                        </a:rPr>
                        <a:t>Режим доступа: </a:t>
                      </a:r>
                      <a:r>
                        <a:rPr lang="ru-RU" sz="1900" dirty="0" smtClean="0"/>
                        <a:t>для </a:t>
                      </a:r>
                      <a:r>
                        <a:rPr lang="ru-RU" sz="1900" dirty="0" err="1" smtClean="0"/>
                        <a:t>зарегистрир</a:t>
                      </a:r>
                      <a:r>
                        <a:rPr lang="ru-RU" sz="1900" dirty="0" smtClean="0"/>
                        <a:t>. читателей РГБ. – </a:t>
                      </a:r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URL</a:t>
                      </a:r>
                      <a:r>
                        <a:rPr lang="ru-RU" sz="1900" dirty="0" smtClean="0">
                          <a:solidFill>
                            <a:srgbClr val="FF0000"/>
                          </a:solidFill>
                        </a:rPr>
                        <a:t>:</a:t>
                      </a:r>
                      <a:r>
                        <a:rPr lang="ru-RU" sz="1900" dirty="0" smtClean="0"/>
                        <a:t> </a:t>
                      </a:r>
                      <a:r>
                        <a:rPr lang="ru-RU" sz="1900" u="sng" dirty="0" smtClean="0">
                          <a:hlinkClick r:id="rId5"/>
                        </a:rPr>
                        <a:t>http://diss.rsl.ru/?lang-=ru</a:t>
                      </a:r>
                      <a:r>
                        <a:rPr lang="ru-RU" sz="1900" dirty="0" smtClean="0"/>
                        <a:t> </a:t>
                      </a:r>
                      <a:r>
                        <a:rPr lang="ru-RU" sz="1900" dirty="0" smtClean="0">
                          <a:solidFill>
                            <a:srgbClr val="FF0000"/>
                          </a:solidFill>
                        </a:rPr>
                        <a:t>(дата обращения:</a:t>
                      </a:r>
                      <a:r>
                        <a:rPr lang="ru-RU" sz="1900" dirty="0" smtClean="0"/>
                        <a:t> 20.02.2019). – </a:t>
                      </a:r>
                      <a:r>
                        <a:rPr lang="ru-RU" sz="1900" dirty="0" smtClean="0">
                          <a:solidFill>
                            <a:srgbClr val="FF0000"/>
                          </a:solidFill>
                        </a:rPr>
                        <a:t>Текст : электронный.</a:t>
                      </a:r>
                    </a:p>
                  </a:txBody>
                  <a:tcPr/>
                </a:tc>
              </a:tr>
              <a:tr h="2623369">
                <a:tc>
                  <a:txBody>
                    <a:bodyPr/>
                    <a:lstStyle/>
                    <a:p>
                      <a:pPr marL="0" marR="0" indent="5334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/>
                        <a:t>Дипломное проектирование </a:t>
                      </a:r>
                      <a:r>
                        <a:rPr lang="ru-RU" sz="2000" dirty="0" smtClean="0">
                          <a:solidFill>
                            <a:srgbClr val="FF0000"/>
                          </a:solidFill>
                        </a:rPr>
                        <a:t>[Электронный ресурс] </a:t>
                      </a:r>
                      <a:r>
                        <a:rPr lang="ru-RU" sz="2000" dirty="0" smtClean="0"/>
                        <a:t>: </a:t>
                      </a:r>
                      <a:r>
                        <a:rPr lang="ru-RU" sz="2000" u="sng" dirty="0" smtClean="0">
                          <a:solidFill>
                            <a:srgbClr val="FF0000"/>
                          </a:solidFill>
                        </a:rPr>
                        <a:t>метод. указ. </a:t>
                      </a:r>
                      <a:r>
                        <a:rPr lang="ru-RU" sz="2000" dirty="0" smtClean="0"/>
                        <a:t>по подготовке диплом. проектов / </a:t>
                      </a:r>
                      <a:r>
                        <a:rPr lang="ru-RU" sz="2000" dirty="0" err="1" smtClean="0">
                          <a:solidFill>
                            <a:srgbClr val="FF0000"/>
                          </a:solidFill>
                        </a:rPr>
                        <a:t>Сыктывк</a:t>
                      </a:r>
                      <a:r>
                        <a:rPr lang="ru-RU" sz="2000" dirty="0" smtClean="0"/>
                        <a:t>. лесной </a:t>
                      </a:r>
                      <a:r>
                        <a:rPr lang="ru-RU" sz="2000" dirty="0" err="1" smtClean="0">
                          <a:solidFill>
                            <a:srgbClr val="FF0000"/>
                          </a:solidFill>
                        </a:rPr>
                        <a:t>ин-т</a:t>
                      </a:r>
                      <a:r>
                        <a:rPr lang="ru-RU" sz="2000" dirty="0" smtClean="0"/>
                        <a:t> ; </a:t>
                      </a:r>
                      <a:r>
                        <a:rPr lang="ru-RU" sz="2000" dirty="0" smtClean="0">
                          <a:solidFill>
                            <a:srgbClr val="FF0000"/>
                          </a:solidFill>
                        </a:rPr>
                        <a:t>сост.</a:t>
                      </a:r>
                      <a:r>
                        <a:rPr lang="ru-RU" sz="2000" dirty="0" smtClean="0"/>
                        <a:t>: В. И. </a:t>
                      </a:r>
                      <a:r>
                        <a:rPr lang="ru-RU" sz="2000" dirty="0" err="1" smtClean="0"/>
                        <a:t>Се-меновых</a:t>
                      </a:r>
                      <a:r>
                        <a:rPr lang="ru-RU" sz="2000" dirty="0" smtClean="0"/>
                        <a:t>, Н. В. Белозерова, Е. Ю. </a:t>
                      </a:r>
                      <a:r>
                        <a:rPr lang="ru-RU" sz="2000" dirty="0" err="1" smtClean="0"/>
                        <a:t>Сун-дуков</a:t>
                      </a:r>
                      <a:r>
                        <a:rPr lang="ru-RU" sz="2000" dirty="0" smtClean="0"/>
                        <a:t>. – Сыктывкар : СЛИ, 2019. – </a:t>
                      </a:r>
                      <a:r>
                        <a:rPr lang="ru-RU" sz="2000" u="sng" dirty="0" err="1" smtClean="0">
                          <a:solidFill>
                            <a:srgbClr val="FF0000"/>
                          </a:solidFill>
                        </a:rPr>
                        <a:t>Ре-жим</a:t>
                      </a:r>
                      <a:r>
                        <a:rPr lang="ru-RU" sz="2000" u="sng" dirty="0" smtClean="0">
                          <a:solidFill>
                            <a:srgbClr val="FF0000"/>
                          </a:solidFill>
                        </a:rPr>
                        <a:t> доступа</a:t>
                      </a:r>
                      <a:r>
                        <a:rPr lang="ru-RU" sz="2000" dirty="0" smtClean="0"/>
                        <a:t>: </a:t>
                      </a:r>
                      <a:r>
                        <a:rPr lang="ru-RU" sz="2000" dirty="0" smtClean="0">
                          <a:hlinkClick r:id="rId6"/>
                        </a:rPr>
                        <a:t>http://lib.sfi.komi.com/-ft/301-000091.pdf</a:t>
                      </a:r>
                      <a:r>
                        <a:rPr lang="ru-RU" sz="2000" dirty="0" smtClean="0"/>
                        <a:t>.</a:t>
                      </a:r>
                      <a:endParaRPr lang="ru-RU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530225" algn="just">
                        <a:defRPr/>
                      </a:pPr>
                      <a:r>
                        <a:rPr lang="ru-RU" sz="1900" dirty="0" smtClean="0"/>
                        <a:t>Дипломное проектирование : </a:t>
                      </a:r>
                      <a:r>
                        <a:rPr lang="ru-RU" sz="1900" u="sng" dirty="0" smtClean="0">
                          <a:solidFill>
                            <a:srgbClr val="FF0000"/>
                          </a:solidFill>
                        </a:rPr>
                        <a:t>методические указания </a:t>
                      </a:r>
                      <a:r>
                        <a:rPr lang="ru-RU" sz="1900" dirty="0" smtClean="0"/>
                        <a:t>по подготовке </a:t>
                      </a:r>
                      <a:r>
                        <a:rPr lang="ru-RU" sz="1900" u="sng" dirty="0" smtClean="0">
                          <a:solidFill>
                            <a:srgbClr val="FF0000"/>
                          </a:solidFill>
                        </a:rPr>
                        <a:t>дипломных</a:t>
                      </a:r>
                      <a:r>
                        <a:rPr lang="ru-RU" sz="1900" dirty="0" smtClean="0"/>
                        <a:t> проектов / </a:t>
                      </a:r>
                      <a:r>
                        <a:rPr lang="ru-RU" sz="1900" u="sng" dirty="0" smtClean="0">
                          <a:solidFill>
                            <a:srgbClr val="FF0000"/>
                          </a:solidFill>
                        </a:rPr>
                        <a:t>Сыктывкарский</a:t>
                      </a:r>
                      <a:r>
                        <a:rPr lang="ru-RU" sz="1900" dirty="0" smtClean="0"/>
                        <a:t> лесной </a:t>
                      </a:r>
                      <a:r>
                        <a:rPr lang="ru-RU" sz="1900" u="sng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институт</a:t>
                      </a:r>
                      <a:r>
                        <a:rPr lang="ru-RU" sz="1900" dirty="0" smtClean="0"/>
                        <a:t> ; </a:t>
                      </a:r>
                      <a:r>
                        <a:rPr lang="ru-RU" sz="1900" u="sng" dirty="0" smtClean="0">
                          <a:solidFill>
                            <a:srgbClr val="FF0000"/>
                          </a:solidFill>
                        </a:rPr>
                        <a:t>составители:</a:t>
                      </a:r>
                      <a:r>
                        <a:rPr lang="ru-RU" sz="1900" dirty="0" smtClean="0"/>
                        <a:t> В. И. Семеновых, Н. В. Белозерова, Е. Ю. Сундуков. – Сыктывкар : СЛИ, 2019. – </a:t>
                      </a:r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URL</a:t>
                      </a:r>
                      <a:r>
                        <a:rPr lang="ru-RU" sz="1900" dirty="0" smtClean="0"/>
                        <a:t>: </a:t>
                      </a:r>
                      <a:r>
                        <a:rPr lang="ru-RU" sz="1900" dirty="0" smtClean="0">
                          <a:hlinkClick r:id="rId6"/>
                        </a:rPr>
                        <a:t>http://lib.sfi.komi.com/ft/301-000091.pdf</a:t>
                      </a:r>
                      <a:r>
                        <a:rPr lang="en-US" sz="1900" dirty="0" smtClean="0"/>
                        <a:t>  </a:t>
                      </a:r>
                      <a:r>
                        <a:rPr lang="ru-RU" sz="1900" dirty="0" smtClean="0">
                          <a:solidFill>
                            <a:srgbClr val="FF0000"/>
                          </a:solidFill>
                        </a:rPr>
                        <a:t>(дата обращения: 14.04.2019). – Текст : электронный.</a:t>
                      </a:r>
                      <a:endParaRPr lang="ru-RU" altLang="ru-RU" sz="19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Picture 8" descr="C:\Users\vsekane4to\Desktop\Без-имени-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63050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63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52FC2A1-A8EB-41AA-8951-8E62617C4324}" type="slidenum">
              <a:rPr lang="ru-RU" altLang="ru-RU" smtClean="0"/>
              <a:pPr/>
              <a:t>34</a:t>
            </a:fld>
            <a:endParaRPr lang="ru-RU" altLang="ru-RU" smtClean="0"/>
          </a:p>
        </p:txBody>
      </p:sp>
      <p:sp>
        <p:nvSpPr>
          <p:cNvPr id="40964" name="Заголовок 18"/>
          <p:cNvSpPr txBox="1">
            <a:spLocks/>
          </p:cNvSpPr>
          <p:nvPr/>
        </p:nvSpPr>
        <p:spPr bwMode="auto">
          <a:xfrm>
            <a:off x="1476375" y="0"/>
            <a:ext cx="7667625" cy="81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2800" b="1">
                <a:solidFill>
                  <a:srgbClr val="FF0000"/>
                </a:solidFill>
              </a:rPr>
              <a:t> </a:t>
            </a:r>
            <a:r>
              <a:rPr lang="ru-RU" altLang="ru-RU" sz="2800" b="1">
                <a:solidFill>
                  <a:srgbClr val="FF0000"/>
                </a:solidFill>
              </a:rPr>
              <a:t>Пример БО э</a:t>
            </a:r>
            <a:r>
              <a:rPr lang="ru-RU" sz="2800" b="1">
                <a:solidFill>
                  <a:srgbClr val="FF0000"/>
                </a:solidFill>
              </a:rPr>
              <a:t>лектронного журнала</a:t>
            </a:r>
            <a:endParaRPr lang="ru-RU" altLang="ru-RU" sz="2800" b="1">
              <a:solidFill>
                <a:srgbClr val="FF0000"/>
              </a:solidFill>
            </a:endParaRPr>
          </a:p>
        </p:txBody>
      </p:sp>
      <p:graphicFrame>
        <p:nvGraphicFramePr>
          <p:cNvPr id="6" name="Содержимое 4"/>
          <p:cNvGraphicFramePr>
            <a:graphicFrameLocks/>
          </p:cNvGraphicFramePr>
          <p:nvPr/>
        </p:nvGraphicFramePr>
        <p:xfrm>
          <a:off x="179388" y="1125538"/>
          <a:ext cx="8784976" cy="45357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2488"/>
                <a:gridCol w="4392488"/>
              </a:tblGrid>
              <a:tr h="676443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по ГОСТ 7.1–2003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/>
                        <a:t>по</a:t>
                      </a:r>
                      <a:r>
                        <a:rPr lang="ru-RU" sz="2000" baseline="0" dirty="0" smtClean="0"/>
                        <a:t> ГОСТ Р 7.0.100</a:t>
                      </a:r>
                      <a:r>
                        <a:rPr lang="ru-RU" sz="2000" dirty="0" smtClean="0"/>
                        <a:t>–</a:t>
                      </a:r>
                      <a:r>
                        <a:rPr lang="ru-RU" sz="2000" baseline="0" dirty="0" smtClean="0"/>
                        <a:t>2018</a:t>
                      </a:r>
                      <a:endParaRPr lang="ru-RU" sz="2000" dirty="0"/>
                    </a:p>
                  </a:txBody>
                  <a:tcPr/>
                </a:tc>
              </a:tr>
              <a:tr h="3859267">
                <a:tc>
                  <a:txBody>
                    <a:bodyPr/>
                    <a:lstStyle/>
                    <a:p>
                      <a:pPr indent="530225" algn="l">
                        <a:defRPr/>
                      </a:pPr>
                      <a:r>
                        <a:rPr lang="ru-RU" sz="2200" b="0" dirty="0" smtClean="0"/>
                        <a:t>Библиография и книговедение </a:t>
                      </a:r>
                      <a:r>
                        <a:rPr lang="ru-RU" sz="2200" dirty="0" smtClean="0">
                          <a:solidFill>
                            <a:srgbClr val="FF0000"/>
                          </a:solidFill>
                        </a:rPr>
                        <a:t>[Электронный ресурс] </a:t>
                      </a:r>
                      <a:r>
                        <a:rPr lang="ru-RU" sz="2200" dirty="0" smtClean="0"/>
                        <a:t>: </a:t>
                      </a:r>
                      <a:r>
                        <a:rPr lang="ru-RU" sz="2200" dirty="0" err="1" smtClean="0"/>
                        <a:t>науч</a:t>
                      </a:r>
                      <a:r>
                        <a:rPr lang="ru-RU" sz="2200" dirty="0" smtClean="0"/>
                        <a:t>. журн. по </a:t>
                      </a:r>
                      <a:r>
                        <a:rPr lang="ru-RU" sz="2200" dirty="0" err="1" smtClean="0"/>
                        <a:t>библиографоведению</a:t>
                      </a:r>
                      <a:r>
                        <a:rPr lang="ru-RU" sz="2200" dirty="0" smtClean="0"/>
                        <a:t> и  книговедению / учредитель Рос. кн. палата. – 1929 –  . – Москва, 2019–   . –  Выходит 6 раз в год. – ISSN 2411-2305. – Режим доступа: </a:t>
                      </a:r>
                      <a:r>
                        <a:rPr lang="en-US" sz="2200" dirty="0" smtClean="0">
                          <a:hlinkClick r:id="rId4"/>
                        </a:rPr>
                        <a:t>http://www.bookchamber.ru/journal.html</a:t>
                      </a:r>
                      <a:r>
                        <a:rPr lang="en-US" sz="2200" dirty="0" smtClean="0"/>
                        <a:t> </a:t>
                      </a:r>
                      <a:r>
                        <a:rPr lang="ru-RU" sz="2200" dirty="0" smtClean="0"/>
                        <a:t>. </a:t>
                      </a:r>
                      <a:endParaRPr lang="ru-RU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722313" algn="l">
                        <a:defRPr/>
                      </a:pPr>
                      <a:r>
                        <a:rPr lang="ru-RU" sz="2200" b="0" dirty="0" smtClean="0"/>
                        <a:t>Библиография и книговедение /</a:t>
                      </a:r>
                      <a:r>
                        <a:rPr lang="ru-RU" sz="2200" b="1" dirty="0" smtClean="0"/>
                        <a:t> </a:t>
                      </a:r>
                      <a:r>
                        <a:rPr lang="ru-RU" sz="2200" dirty="0" smtClean="0"/>
                        <a:t>учредитель </a:t>
                      </a:r>
                      <a:r>
                        <a:rPr lang="ru-RU" sz="2200" u="sng" dirty="0" smtClean="0">
                          <a:solidFill>
                            <a:srgbClr val="FF0000"/>
                          </a:solidFill>
                        </a:rPr>
                        <a:t>Российская книжная палата </a:t>
                      </a:r>
                      <a:r>
                        <a:rPr lang="ru-RU" sz="2200" dirty="0" smtClean="0"/>
                        <a:t>; </a:t>
                      </a:r>
                      <a:r>
                        <a:rPr lang="ru-RU" sz="2200" u="sng" dirty="0" smtClean="0">
                          <a:solidFill>
                            <a:srgbClr val="FF0000"/>
                          </a:solidFill>
                        </a:rPr>
                        <a:t>главный редактор журнала  </a:t>
                      </a:r>
                      <a:r>
                        <a:rPr lang="ru-RU" sz="2200" dirty="0" smtClean="0"/>
                        <a:t>Сухоруков К. М. – 1929 –    . – Москва, 201</a:t>
                      </a:r>
                      <a:r>
                        <a:rPr lang="en-US" sz="2200" dirty="0" smtClean="0"/>
                        <a:t>9</a:t>
                      </a:r>
                      <a:r>
                        <a:rPr lang="ru-RU" sz="2200" dirty="0" smtClean="0"/>
                        <a:t> –    . – 120–130 с. – Выходит 6 раз в год. – ISSN 2411-2305. – </a:t>
                      </a:r>
                      <a:r>
                        <a:rPr lang="en-US" sz="2200" dirty="0" smtClean="0"/>
                        <a:t>URL: </a:t>
                      </a:r>
                      <a:r>
                        <a:rPr lang="en-US" sz="2200" dirty="0" smtClean="0">
                          <a:hlinkClick r:id="rId4"/>
                        </a:rPr>
                        <a:t>http://www.bookchamber.ru/journal.html</a:t>
                      </a:r>
                      <a:r>
                        <a:rPr lang="en-US" sz="2200" dirty="0" smtClean="0"/>
                        <a:t> (</a:t>
                      </a:r>
                      <a:r>
                        <a:rPr lang="ru-RU" sz="2200" dirty="0" smtClean="0"/>
                        <a:t>дата обращения: 13.04.2019). – </a:t>
                      </a:r>
                      <a:r>
                        <a:rPr lang="ru-RU" sz="2200" dirty="0" smtClean="0">
                          <a:solidFill>
                            <a:srgbClr val="FF0000"/>
                          </a:solidFill>
                        </a:rPr>
                        <a:t>Текст : электронный.</a:t>
                      </a:r>
                      <a:endParaRPr lang="ru-RU" altLang="ru-RU" sz="2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6" name="Picture 8" descr="C:\Users\vsekane4to\Desktop\Без-имени-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63050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987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0F6E725-E705-4F78-8453-954E0DD3591F}" type="slidenum">
              <a:rPr lang="ru-RU" altLang="ru-RU" smtClean="0"/>
              <a:pPr/>
              <a:t>35</a:t>
            </a:fld>
            <a:endParaRPr lang="ru-RU" altLang="ru-RU" smtClean="0"/>
          </a:p>
        </p:txBody>
      </p:sp>
      <p:sp>
        <p:nvSpPr>
          <p:cNvPr id="41988" name="Заголовок 18"/>
          <p:cNvSpPr txBox="1">
            <a:spLocks/>
          </p:cNvSpPr>
          <p:nvPr/>
        </p:nvSpPr>
        <p:spPr bwMode="auto">
          <a:xfrm>
            <a:off x="1692275" y="0"/>
            <a:ext cx="7451725" cy="81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altLang="ru-RU" sz="2800" b="1">
                <a:solidFill>
                  <a:srgbClr val="FF0000"/>
                </a:solidFill>
              </a:rPr>
              <a:t>Пример БО ф</a:t>
            </a:r>
            <a:r>
              <a:rPr lang="ru-RU" sz="2800" b="1">
                <a:solidFill>
                  <a:srgbClr val="FF0000"/>
                </a:solidFill>
              </a:rPr>
              <a:t>рагмента электронного ресурса</a:t>
            </a:r>
            <a:endParaRPr lang="ru-RU" altLang="ru-RU" sz="2800" b="1">
              <a:solidFill>
                <a:srgbClr val="FF0000"/>
              </a:solidFill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111125" y="1052513"/>
          <a:ext cx="8892480" cy="47636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46240"/>
                <a:gridCol w="4446240"/>
              </a:tblGrid>
              <a:tr h="33396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по ГОСТ 7.1–2003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по</a:t>
                      </a:r>
                      <a:r>
                        <a:rPr lang="ru-RU" sz="1800" baseline="0" dirty="0" smtClean="0"/>
                        <a:t> ГОСТ Р 7.0.100</a:t>
                      </a:r>
                      <a:r>
                        <a:rPr lang="ru-RU" sz="1800" dirty="0" smtClean="0"/>
                        <a:t>–</a:t>
                      </a:r>
                      <a:r>
                        <a:rPr lang="ru-RU" sz="1800" baseline="0" dirty="0" smtClean="0"/>
                        <a:t>2018</a:t>
                      </a:r>
                      <a:endParaRPr lang="ru-RU" sz="1800" dirty="0"/>
                    </a:p>
                  </a:txBody>
                  <a:tcPr/>
                </a:tc>
              </a:tr>
              <a:tr h="2442775">
                <a:tc>
                  <a:txBody>
                    <a:bodyPr/>
                    <a:lstStyle/>
                    <a:p>
                      <a:pPr indent="530225" algn="l">
                        <a:defRPr/>
                      </a:pPr>
                      <a:r>
                        <a:rPr lang="ru-RU" sz="2000" dirty="0" err="1" smtClean="0"/>
                        <a:t>Калимуллин</a:t>
                      </a:r>
                      <a:r>
                        <a:rPr lang="ru-RU" sz="2000" dirty="0" smtClean="0"/>
                        <a:t> Т. Р. Российский рынок диссертационных услуг  </a:t>
                      </a:r>
                      <a:r>
                        <a:rPr lang="ru-RU" sz="2000" dirty="0" smtClean="0">
                          <a:solidFill>
                            <a:srgbClr val="FF0000"/>
                          </a:solidFill>
                        </a:rPr>
                        <a:t>[Электронный ресурс] </a:t>
                      </a:r>
                      <a:r>
                        <a:rPr lang="ru-RU" sz="2000" dirty="0" smtClean="0"/>
                        <a:t>/ Т. Р. </a:t>
                      </a:r>
                      <a:r>
                        <a:rPr lang="ru-RU" sz="2000" dirty="0" err="1" smtClean="0"/>
                        <a:t>Калимул-лин</a:t>
                      </a:r>
                      <a:r>
                        <a:rPr lang="ru-RU" sz="2000" dirty="0" smtClean="0"/>
                        <a:t> // Экономическая социология. – 2005. – Т. 6, № 4. – С. 14–38. – </a:t>
                      </a:r>
                      <a:r>
                        <a:rPr lang="ru-RU" sz="2000" dirty="0" smtClean="0">
                          <a:solidFill>
                            <a:srgbClr val="FF0000"/>
                          </a:solidFill>
                        </a:rPr>
                        <a:t>Режим доступа: </a:t>
                      </a:r>
                      <a:r>
                        <a:rPr lang="ru-RU" sz="2000" dirty="0" smtClean="0">
                          <a:hlinkClick r:id="rId4"/>
                        </a:rPr>
                        <a:t>http://www.ecsoc.msses.ru/Mag.php</a:t>
                      </a:r>
                      <a:r>
                        <a:rPr lang="ru-RU" sz="2000" dirty="0" smtClean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530225" algn="just">
                        <a:defRPr/>
                      </a:pPr>
                      <a:r>
                        <a:rPr lang="ru-RU" sz="2000" dirty="0" err="1" smtClean="0"/>
                        <a:t>Калимуллин</a:t>
                      </a:r>
                      <a:r>
                        <a:rPr lang="ru-RU" sz="2000" dirty="0" smtClean="0"/>
                        <a:t> Т. Р. Российский рынок диссертационных услуг / Т. Р. </a:t>
                      </a:r>
                      <a:r>
                        <a:rPr lang="ru-RU" sz="2000" dirty="0" err="1" smtClean="0"/>
                        <a:t>Калимуллин</a:t>
                      </a:r>
                      <a:r>
                        <a:rPr lang="ru-RU" sz="2000" dirty="0" smtClean="0"/>
                        <a:t>. </a:t>
                      </a:r>
                      <a:r>
                        <a:rPr lang="ru-RU" sz="2000" dirty="0" smtClean="0">
                          <a:solidFill>
                            <a:srgbClr val="FF0000"/>
                          </a:solidFill>
                        </a:rPr>
                        <a:t>– Текст : электронный </a:t>
                      </a:r>
                      <a:r>
                        <a:rPr lang="ru-RU" sz="2000" dirty="0" smtClean="0"/>
                        <a:t>// Экономическая социология. – 2005. – Т. 6, № 4. – С. 14–38. – </a:t>
                      </a:r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URL:</a:t>
                      </a:r>
                      <a:r>
                        <a:rPr lang="ru-RU" sz="200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ru-RU" sz="2000" dirty="0" smtClean="0">
                          <a:hlinkClick r:id="rId4"/>
                        </a:rPr>
                        <a:t>http://www.ecsoc.msses.ru/Mag.php</a:t>
                      </a:r>
                      <a:r>
                        <a:rPr lang="en-US" sz="2000" dirty="0" smtClean="0"/>
                        <a:t> </a:t>
                      </a:r>
                      <a:r>
                        <a:rPr lang="ru-RU" sz="2000" dirty="0" smtClean="0"/>
                        <a:t>(</a:t>
                      </a:r>
                      <a:r>
                        <a:rPr lang="ru-RU" sz="2000" dirty="0" smtClean="0">
                          <a:solidFill>
                            <a:srgbClr val="FF0000"/>
                          </a:solidFill>
                        </a:rPr>
                        <a:t>дата обращения: </a:t>
                      </a:r>
                      <a:r>
                        <a:rPr lang="ru-RU" sz="2000" dirty="0" smtClean="0"/>
                        <a:t>23.01.2019).</a:t>
                      </a:r>
                    </a:p>
                  </a:txBody>
                  <a:tcPr/>
                </a:tc>
              </a:tr>
              <a:tr h="1955107">
                <a:tc>
                  <a:txBody>
                    <a:bodyPr/>
                    <a:lstStyle/>
                    <a:p>
                      <a:pPr marL="0" marR="0" indent="5334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err="1" smtClean="0"/>
                        <a:t>Любашевский</a:t>
                      </a:r>
                      <a:r>
                        <a:rPr lang="ru-RU" sz="2000" dirty="0" smtClean="0"/>
                        <a:t> Ю. </a:t>
                      </a:r>
                      <a:r>
                        <a:rPr lang="ru-RU" sz="2000" dirty="0" err="1" smtClean="0"/>
                        <a:t>Брендинг</a:t>
                      </a:r>
                      <a:r>
                        <a:rPr lang="ru-RU" sz="2000" dirty="0" smtClean="0"/>
                        <a:t> в России </a:t>
                      </a:r>
                      <a:r>
                        <a:rPr lang="ru-RU" sz="2000" dirty="0" smtClean="0">
                          <a:solidFill>
                            <a:srgbClr val="FF0000"/>
                          </a:solidFill>
                        </a:rPr>
                        <a:t>[Электронный ресурс] </a:t>
                      </a:r>
                      <a:r>
                        <a:rPr lang="ru-RU" sz="2000" dirty="0" smtClean="0"/>
                        <a:t>/ Ю. </a:t>
                      </a:r>
                      <a:r>
                        <a:rPr lang="ru-RU" sz="2000" dirty="0" err="1" smtClean="0"/>
                        <a:t>Любашевский</a:t>
                      </a:r>
                      <a:r>
                        <a:rPr lang="ru-RU" sz="2000" dirty="0" smtClean="0"/>
                        <a:t> // </a:t>
                      </a:r>
                      <a:r>
                        <a:rPr lang="ru-RU" sz="2000" dirty="0" err="1" smtClean="0"/>
                        <a:t>Маркетолог</a:t>
                      </a:r>
                      <a:r>
                        <a:rPr lang="ru-RU" sz="2000" dirty="0" smtClean="0"/>
                        <a:t>. – 2018. – 21 окт. – </a:t>
                      </a:r>
                      <a:r>
                        <a:rPr lang="ru-RU" sz="2000" dirty="0" smtClean="0">
                          <a:solidFill>
                            <a:srgbClr val="FF0000"/>
                          </a:solidFill>
                        </a:rPr>
                        <a:t>Режим доступа:</a:t>
                      </a:r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ru-RU" sz="2000" dirty="0" smtClean="0">
                          <a:hlinkClick r:id="rId5"/>
                        </a:rPr>
                        <a:t>http://www.marketolog.ru</a:t>
                      </a:r>
                      <a:r>
                        <a:rPr lang="ru-RU" sz="2000" dirty="0" smtClean="0"/>
                        <a:t>.</a:t>
                      </a:r>
                      <a:endParaRPr lang="ru-RU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530225" algn="just">
                        <a:defRPr/>
                      </a:pPr>
                      <a:r>
                        <a:rPr lang="ru-RU" sz="2000" dirty="0" err="1" smtClean="0"/>
                        <a:t>Любашевский</a:t>
                      </a:r>
                      <a:r>
                        <a:rPr lang="ru-RU" sz="2000" dirty="0" smtClean="0"/>
                        <a:t> Ю. </a:t>
                      </a:r>
                      <a:r>
                        <a:rPr lang="ru-RU" sz="2000" dirty="0" err="1" smtClean="0"/>
                        <a:t>Брендинг</a:t>
                      </a:r>
                      <a:r>
                        <a:rPr lang="ru-RU" sz="2000" dirty="0" smtClean="0"/>
                        <a:t> в России / Ю. </a:t>
                      </a:r>
                      <a:r>
                        <a:rPr lang="ru-RU" sz="2000" dirty="0" err="1" smtClean="0"/>
                        <a:t>Любашевский</a:t>
                      </a:r>
                      <a:r>
                        <a:rPr lang="ru-RU" sz="2000" dirty="0" smtClean="0"/>
                        <a:t>. </a:t>
                      </a:r>
                      <a:r>
                        <a:rPr lang="ru-RU" sz="20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– Текст : электронный</a:t>
                      </a:r>
                      <a:r>
                        <a:rPr lang="ru-RU" sz="2000" dirty="0" smtClean="0"/>
                        <a:t> // </a:t>
                      </a:r>
                      <a:r>
                        <a:rPr lang="ru-RU" sz="2000" dirty="0" err="1" smtClean="0"/>
                        <a:t>Маркетолог</a:t>
                      </a:r>
                      <a:r>
                        <a:rPr lang="ru-RU" sz="2000" dirty="0" smtClean="0"/>
                        <a:t>. – 2018. – 21 окт. – </a:t>
                      </a:r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URL</a:t>
                      </a:r>
                      <a:r>
                        <a:rPr lang="ru-RU" sz="2000" dirty="0" smtClean="0">
                          <a:solidFill>
                            <a:srgbClr val="FF0000"/>
                          </a:solidFill>
                        </a:rPr>
                        <a:t>:</a:t>
                      </a:r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ru-RU" sz="2000" dirty="0" smtClean="0">
                          <a:hlinkClick r:id="rId5"/>
                        </a:rPr>
                        <a:t>http://www.marketolog.ru</a:t>
                      </a:r>
                      <a:r>
                        <a:rPr lang="en-US" sz="2000" dirty="0" smtClean="0"/>
                        <a:t> </a:t>
                      </a:r>
                      <a:r>
                        <a:rPr lang="ru-RU" sz="2000" dirty="0" smtClean="0"/>
                        <a:t>(</a:t>
                      </a:r>
                      <a:r>
                        <a:rPr lang="ru-RU" sz="2000" dirty="0" smtClean="0">
                          <a:solidFill>
                            <a:srgbClr val="FF0000"/>
                          </a:solidFill>
                        </a:rPr>
                        <a:t>дата обращения</a:t>
                      </a:r>
                      <a:r>
                        <a:rPr lang="ru-RU" sz="2000" dirty="0" smtClean="0"/>
                        <a:t>: 23.01.2019).</a:t>
                      </a:r>
                      <a:endParaRPr lang="ru-RU" altLang="ru-RU" sz="2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4" name="Picture 8" descr="C:\Users\vsekane4to\Desktop\Без-имени-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63050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4035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9C51C2B-21D6-4EB3-BBD9-B27F9A64D8A9}" type="slidenum">
              <a:rPr lang="ru-RU" altLang="ru-RU" smtClean="0"/>
              <a:pPr/>
              <a:t>36</a:t>
            </a:fld>
            <a:endParaRPr lang="ru-RU" altLang="ru-RU" smtClean="0"/>
          </a:p>
        </p:txBody>
      </p:sp>
      <p:sp>
        <p:nvSpPr>
          <p:cNvPr id="44036" name="Заголовок 18"/>
          <p:cNvSpPr txBox="1">
            <a:spLocks/>
          </p:cNvSpPr>
          <p:nvPr/>
        </p:nvSpPr>
        <p:spPr bwMode="auto">
          <a:xfrm>
            <a:off x="1692275" y="0"/>
            <a:ext cx="7451725" cy="81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2800" b="1">
                <a:solidFill>
                  <a:srgbClr val="FF0000"/>
                </a:solidFill>
              </a:rPr>
              <a:t> </a:t>
            </a:r>
            <a:r>
              <a:rPr lang="ru-RU" altLang="ru-RU" sz="2800" b="1">
                <a:solidFill>
                  <a:srgbClr val="FF0000"/>
                </a:solidFill>
              </a:rPr>
              <a:t>Пример БО электронных ресурсов сетевого распространения</a:t>
            </a: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111125" y="1052513"/>
          <a:ext cx="8892480" cy="53083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46240"/>
                <a:gridCol w="4446240"/>
              </a:tblGrid>
              <a:tr h="35015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по ГОСТ 7.1–2003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по</a:t>
                      </a:r>
                      <a:r>
                        <a:rPr lang="ru-RU" sz="1800" baseline="0" dirty="0" smtClean="0"/>
                        <a:t> ГОСТ Р 7.0.100</a:t>
                      </a:r>
                      <a:r>
                        <a:rPr lang="ru-RU" sz="1800" dirty="0" smtClean="0"/>
                        <a:t>–</a:t>
                      </a:r>
                      <a:r>
                        <a:rPr lang="ru-RU" sz="1800" baseline="0" dirty="0" smtClean="0"/>
                        <a:t>2018</a:t>
                      </a:r>
                      <a:endParaRPr lang="ru-RU" sz="1800" dirty="0"/>
                    </a:p>
                  </a:txBody>
                  <a:tcPr/>
                </a:tc>
              </a:tr>
              <a:tr h="2421929">
                <a:tc>
                  <a:txBody>
                    <a:bodyPr/>
                    <a:lstStyle/>
                    <a:p>
                      <a:pPr indent="530225" algn="just">
                        <a:defRPr/>
                      </a:pPr>
                      <a:r>
                        <a:rPr lang="ru-RU" sz="2000" dirty="0" err="1" smtClean="0"/>
                        <a:t>Калимуллин</a:t>
                      </a:r>
                      <a:r>
                        <a:rPr lang="ru-RU" sz="2000" dirty="0" smtClean="0"/>
                        <a:t> Т. Р. Российский рынок диссертационных услуг  </a:t>
                      </a:r>
                      <a:r>
                        <a:rPr lang="ru-RU" sz="2000" dirty="0" smtClean="0">
                          <a:solidFill>
                            <a:srgbClr val="FF0000"/>
                          </a:solidFill>
                        </a:rPr>
                        <a:t>[Электронный ресурс] </a:t>
                      </a:r>
                      <a:r>
                        <a:rPr lang="ru-RU" sz="2000" dirty="0" smtClean="0"/>
                        <a:t>/ Т. Р. </a:t>
                      </a:r>
                      <a:r>
                        <a:rPr lang="ru-RU" sz="2000" dirty="0" err="1" smtClean="0"/>
                        <a:t>Калимуллин</a:t>
                      </a:r>
                      <a:r>
                        <a:rPr lang="ru-RU" sz="2000" dirty="0" smtClean="0"/>
                        <a:t> // Экономическая социология. – 2005. – Т. 6, № 4. – С. 14–38. – </a:t>
                      </a:r>
                      <a:r>
                        <a:rPr lang="ru-RU" sz="2000" dirty="0" smtClean="0">
                          <a:solidFill>
                            <a:srgbClr val="FF0000"/>
                          </a:solidFill>
                        </a:rPr>
                        <a:t>Режим доступа: </a:t>
                      </a:r>
                      <a:r>
                        <a:rPr lang="ru-RU" sz="2000" dirty="0" smtClean="0">
                          <a:hlinkClick r:id="rId4"/>
                        </a:rPr>
                        <a:t>http://www.ecsoc.msses.ru/Mag.php</a:t>
                      </a:r>
                      <a:r>
                        <a:rPr lang="ru-RU" sz="2000" dirty="0" smtClean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530225" algn="just">
                        <a:defRPr/>
                      </a:pPr>
                      <a:r>
                        <a:rPr lang="ru-RU" sz="2000" dirty="0" err="1" smtClean="0"/>
                        <a:t>Калимуллин</a:t>
                      </a:r>
                      <a:r>
                        <a:rPr lang="ru-RU" sz="2000" dirty="0" smtClean="0"/>
                        <a:t> Т. Р. Российский рынок диссертационных услуг / Т. Р. </a:t>
                      </a:r>
                      <a:r>
                        <a:rPr lang="ru-RU" sz="2000" dirty="0" err="1" smtClean="0"/>
                        <a:t>Калимуллин</a:t>
                      </a:r>
                      <a:r>
                        <a:rPr lang="ru-RU" sz="2000" dirty="0" smtClean="0"/>
                        <a:t>. – </a:t>
                      </a:r>
                      <a:r>
                        <a:rPr lang="ru-RU" sz="2000" dirty="0" smtClean="0">
                          <a:solidFill>
                            <a:srgbClr val="FF0000"/>
                          </a:solidFill>
                        </a:rPr>
                        <a:t>Текст : электронный </a:t>
                      </a:r>
                      <a:r>
                        <a:rPr lang="ru-RU" sz="2000" dirty="0" smtClean="0"/>
                        <a:t>// Экономическая социология. – 2005. – Т. 6, № 4. – С. 14–38. – </a:t>
                      </a:r>
                      <a:r>
                        <a:rPr lang="ru-RU" sz="2000" i="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Режим доступа: по подписке. </a:t>
                      </a:r>
                      <a:r>
                        <a:rPr lang="ru-RU" sz="2000" dirty="0" smtClean="0"/>
                        <a:t>– </a:t>
                      </a:r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URL:</a:t>
                      </a:r>
                      <a:r>
                        <a:rPr lang="ru-RU" sz="200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ru-RU" sz="2000" dirty="0" smtClean="0">
                          <a:hlinkClick r:id="rId4"/>
                        </a:rPr>
                        <a:t>http://www.ecsoc.msses.ru/Mag.php</a:t>
                      </a:r>
                      <a:r>
                        <a:rPr lang="en-US" sz="2000" dirty="0" smtClean="0"/>
                        <a:t> </a:t>
                      </a:r>
                      <a:r>
                        <a:rPr lang="ru-RU" sz="2000" dirty="0" smtClean="0"/>
                        <a:t>(</a:t>
                      </a:r>
                      <a:r>
                        <a:rPr lang="ru-RU" sz="2000" dirty="0" smtClean="0">
                          <a:solidFill>
                            <a:srgbClr val="FF0000"/>
                          </a:solidFill>
                        </a:rPr>
                        <a:t>дата обращения</a:t>
                      </a:r>
                      <a:r>
                        <a:rPr lang="ru-RU" sz="2000" dirty="0" smtClean="0"/>
                        <a:t>: 23.01.2019).</a:t>
                      </a:r>
                      <a:endParaRPr lang="ru-RU" sz="2000" i="1" kern="120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2412711">
                <a:tc>
                  <a:txBody>
                    <a:bodyPr/>
                    <a:lstStyle/>
                    <a:p>
                      <a:pPr marL="0" marR="0" indent="5334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err="1" smtClean="0"/>
                        <a:t>Любашевский</a:t>
                      </a:r>
                      <a:r>
                        <a:rPr lang="ru-RU" sz="2000" dirty="0" smtClean="0"/>
                        <a:t> Ю. </a:t>
                      </a:r>
                      <a:r>
                        <a:rPr lang="ru-RU" sz="2000" dirty="0" err="1" smtClean="0"/>
                        <a:t>Брендинг</a:t>
                      </a:r>
                      <a:r>
                        <a:rPr lang="ru-RU" sz="2000" dirty="0" smtClean="0"/>
                        <a:t> в России </a:t>
                      </a:r>
                      <a:r>
                        <a:rPr lang="ru-RU" sz="2000" dirty="0" smtClean="0">
                          <a:solidFill>
                            <a:srgbClr val="FF0000"/>
                          </a:solidFill>
                        </a:rPr>
                        <a:t>[Электронный ресурс] </a:t>
                      </a:r>
                      <a:r>
                        <a:rPr lang="ru-RU" sz="2000" dirty="0" smtClean="0"/>
                        <a:t>/ Ю. </a:t>
                      </a:r>
                      <a:r>
                        <a:rPr lang="ru-RU" sz="2000" dirty="0" err="1" smtClean="0"/>
                        <a:t>Любашевский</a:t>
                      </a:r>
                      <a:r>
                        <a:rPr lang="ru-RU" sz="2000" dirty="0" smtClean="0"/>
                        <a:t> // </a:t>
                      </a:r>
                      <a:r>
                        <a:rPr lang="ru-RU" sz="2000" dirty="0" err="1" smtClean="0"/>
                        <a:t>Маркетолог</a:t>
                      </a:r>
                      <a:r>
                        <a:rPr lang="ru-RU" sz="2000" dirty="0" smtClean="0"/>
                        <a:t>. – 2018. – 21 окт. – </a:t>
                      </a:r>
                      <a:r>
                        <a:rPr lang="ru-RU" sz="2000" dirty="0" smtClean="0">
                          <a:solidFill>
                            <a:srgbClr val="FF0000"/>
                          </a:solidFill>
                        </a:rPr>
                        <a:t>Режим доступа:</a:t>
                      </a:r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ru-RU" sz="2000" dirty="0" smtClean="0">
                          <a:hlinkClick r:id="rId5"/>
                        </a:rPr>
                        <a:t>http://www.marketolog.ru</a:t>
                      </a:r>
                      <a:r>
                        <a:rPr lang="ru-RU" sz="2000" dirty="0" smtClean="0"/>
                        <a:t>.</a:t>
                      </a:r>
                      <a:endParaRPr lang="ru-RU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530225" algn="just">
                        <a:defRPr/>
                      </a:pPr>
                      <a:r>
                        <a:rPr lang="ru-RU" sz="2000" dirty="0" err="1" smtClean="0"/>
                        <a:t>Любашевский</a:t>
                      </a:r>
                      <a:r>
                        <a:rPr lang="ru-RU" sz="2000" dirty="0" smtClean="0"/>
                        <a:t> Ю. </a:t>
                      </a:r>
                      <a:r>
                        <a:rPr lang="ru-RU" sz="2000" dirty="0" err="1" smtClean="0"/>
                        <a:t>Брендинг</a:t>
                      </a:r>
                      <a:r>
                        <a:rPr lang="ru-RU" sz="2000" dirty="0" smtClean="0"/>
                        <a:t> в России / Ю. </a:t>
                      </a:r>
                      <a:r>
                        <a:rPr lang="ru-RU" sz="2000" dirty="0" err="1" smtClean="0"/>
                        <a:t>Любашевский</a:t>
                      </a:r>
                      <a:r>
                        <a:rPr lang="ru-RU" sz="2000" dirty="0" smtClean="0"/>
                        <a:t>. – </a:t>
                      </a:r>
                      <a:r>
                        <a:rPr lang="ru-RU" sz="2000" dirty="0" smtClean="0">
                          <a:solidFill>
                            <a:srgbClr val="FF0000"/>
                          </a:solidFill>
                        </a:rPr>
                        <a:t>Текст : электронный</a:t>
                      </a:r>
                      <a:r>
                        <a:rPr lang="ru-RU" sz="2000" dirty="0" smtClean="0"/>
                        <a:t> // </a:t>
                      </a:r>
                      <a:r>
                        <a:rPr lang="ru-RU" sz="2000" dirty="0" err="1" smtClean="0"/>
                        <a:t>Маркетолог</a:t>
                      </a:r>
                      <a:r>
                        <a:rPr lang="ru-RU" sz="2000" dirty="0" smtClean="0"/>
                        <a:t>. – 2018. – 21 окт. – </a:t>
                      </a:r>
                      <a:r>
                        <a:rPr lang="ru-RU" sz="2000" i="0" dirty="0" smtClean="0">
                          <a:solidFill>
                            <a:srgbClr val="FF0000"/>
                          </a:solidFill>
                        </a:rPr>
                        <a:t>Режим доступа: для </a:t>
                      </a:r>
                      <a:r>
                        <a:rPr lang="ru-RU" sz="2000" i="0" dirty="0" err="1" smtClean="0">
                          <a:solidFill>
                            <a:srgbClr val="FF0000"/>
                          </a:solidFill>
                        </a:rPr>
                        <a:t>авторизир</a:t>
                      </a:r>
                      <a:r>
                        <a:rPr lang="ru-RU" sz="2000" i="0" dirty="0" smtClean="0">
                          <a:solidFill>
                            <a:srgbClr val="FF0000"/>
                          </a:solidFill>
                        </a:rPr>
                        <a:t>. пользователей</a:t>
                      </a:r>
                      <a:r>
                        <a:rPr lang="ru-RU" sz="2000" i="1" dirty="0" smtClean="0">
                          <a:solidFill>
                            <a:srgbClr val="FF0000"/>
                          </a:solidFill>
                        </a:rPr>
                        <a:t>. </a:t>
                      </a:r>
                      <a:r>
                        <a:rPr lang="ru-RU" sz="2000" dirty="0" smtClean="0"/>
                        <a:t>– </a:t>
                      </a:r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URL</a:t>
                      </a:r>
                      <a:r>
                        <a:rPr lang="ru-RU" sz="2000" dirty="0" smtClean="0"/>
                        <a:t>:</a:t>
                      </a:r>
                      <a:r>
                        <a:rPr lang="en-US" sz="2000" dirty="0" smtClean="0"/>
                        <a:t> </a:t>
                      </a:r>
                      <a:r>
                        <a:rPr lang="ru-RU" sz="2000" dirty="0" smtClean="0">
                          <a:hlinkClick r:id="rId5"/>
                        </a:rPr>
                        <a:t>http://www.marketolog.ru</a:t>
                      </a:r>
                      <a:r>
                        <a:rPr lang="en-US" sz="2000" dirty="0" smtClean="0"/>
                        <a:t> </a:t>
                      </a:r>
                      <a:r>
                        <a:rPr lang="ru-RU" sz="2000" dirty="0" smtClean="0"/>
                        <a:t>(</a:t>
                      </a:r>
                      <a:r>
                        <a:rPr lang="ru-RU" sz="2000" dirty="0" smtClean="0">
                          <a:solidFill>
                            <a:srgbClr val="FF0000"/>
                          </a:solidFill>
                        </a:rPr>
                        <a:t>дата обращения</a:t>
                      </a:r>
                      <a:r>
                        <a:rPr lang="ru-RU" sz="2000" dirty="0" smtClean="0"/>
                        <a:t>: 23.01.2019).</a:t>
                      </a:r>
                      <a:endParaRPr lang="ru-RU" altLang="ru-RU" sz="2000" i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8" descr="C:\Users\vsekane4to\Desktop\Без-имени-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63050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5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A804351-F75E-42ED-A831-9D9FA13E7503}" type="slidenum">
              <a:rPr lang="ru-RU" altLang="ru-RU" smtClean="0"/>
              <a:pPr/>
              <a:t>37</a:t>
            </a:fld>
            <a:endParaRPr lang="ru-RU" altLang="ru-RU" smtClean="0"/>
          </a:p>
        </p:txBody>
      </p:sp>
      <p:sp>
        <p:nvSpPr>
          <p:cNvPr id="23556" name="Заголовок 18"/>
          <p:cNvSpPr txBox="1">
            <a:spLocks/>
          </p:cNvSpPr>
          <p:nvPr/>
        </p:nvSpPr>
        <p:spPr bwMode="auto">
          <a:xfrm>
            <a:off x="1619250" y="0"/>
            <a:ext cx="7524750" cy="81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altLang="ru-RU" sz="2800" b="1">
                <a:solidFill>
                  <a:srgbClr val="FF0000"/>
                </a:solidFill>
              </a:rPr>
              <a:t>Пример БО отдельного тома</a:t>
            </a:r>
          </a:p>
        </p:txBody>
      </p:sp>
      <p:graphicFrame>
        <p:nvGraphicFramePr>
          <p:cNvPr id="8" name="Содержимое 4"/>
          <p:cNvGraphicFramePr>
            <a:graphicFrameLocks/>
          </p:cNvGraphicFramePr>
          <p:nvPr/>
        </p:nvGraphicFramePr>
        <p:xfrm>
          <a:off x="0" y="1125539"/>
          <a:ext cx="9144000" cy="38156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0"/>
                <a:gridCol w="4572000"/>
              </a:tblGrid>
              <a:tr h="451468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по ГОСТ 7.1–2003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/>
                        <a:t>по</a:t>
                      </a:r>
                      <a:r>
                        <a:rPr lang="ru-RU" sz="2000" baseline="0" dirty="0" smtClean="0"/>
                        <a:t> ГОСТ Р 7.0.100</a:t>
                      </a:r>
                      <a:r>
                        <a:rPr lang="ru-RU" sz="2000" dirty="0" smtClean="0"/>
                        <a:t>–</a:t>
                      </a:r>
                      <a:r>
                        <a:rPr lang="ru-RU" sz="2000" baseline="0" dirty="0" smtClean="0"/>
                        <a:t>2018</a:t>
                      </a:r>
                      <a:endParaRPr lang="ru-RU" sz="2000" dirty="0"/>
                    </a:p>
                  </a:txBody>
                  <a:tcPr/>
                </a:tc>
              </a:tr>
              <a:tr h="3364162">
                <a:tc>
                  <a:txBody>
                    <a:bodyPr/>
                    <a:lstStyle/>
                    <a:p>
                      <a:pPr marL="0" indent="533400"/>
                      <a:r>
                        <a:rPr lang="ru-RU" sz="2000" dirty="0" err="1" smtClean="0"/>
                        <a:t>Лугинина</a:t>
                      </a:r>
                      <a:r>
                        <a:rPr lang="ru-RU" sz="2000" dirty="0" smtClean="0"/>
                        <a:t> И. Г.  Химия и химическая технология неорганических вяжущих материалов</a:t>
                      </a:r>
                      <a:r>
                        <a:rPr lang="ru-RU" sz="2000" dirty="0" smtClean="0">
                          <a:solidFill>
                            <a:srgbClr val="FF0000"/>
                          </a:solidFill>
                        </a:rPr>
                        <a:t>. </a:t>
                      </a:r>
                      <a:r>
                        <a:rPr lang="ru-RU" sz="2000" u="sng" dirty="0" smtClean="0">
                          <a:solidFill>
                            <a:srgbClr val="FF0000"/>
                          </a:solidFill>
                        </a:rPr>
                        <a:t>В 3 т. Т. 3, ч. 1 :  учеб. </a:t>
                      </a:r>
                      <a:r>
                        <a:rPr lang="ru-RU" sz="2000" dirty="0" smtClean="0">
                          <a:solidFill>
                            <a:srgbClr val="FF0000"/>
                          </a:solidFill>
                        </a:rPr>
                        <a:t>пособие для студентов вузов </a:t>
                      </a:r>
                      <a:r>
                        <a:rPr lang="ru-RU" sz="2000" dirty="0" smtClean="0"/>
                        <a:t>/ И. Г. </a:t>
                      </a:r>
                      <a:r>
                        <a:rPr lang="ru-RU" sz="2000" dirty="0" err="1" smtClean="0"/>
                        <a:t>Лугинина</a:t>
                      </a:r>
                      <a:r>
                        <a:rPr lang="ru-RU" sz="2000" dirty="0" smtClean="0"/>
                        <a:t>. </a:t>
                      </a:r>
                      <a:r>
                        <a:rPr lang="ru-RU" sz="2000" u="sng" dirty="0" smtClean="0"/>
                        <a:t>– </a:t>
                      </a:r>
                      <a:r>
                        <a:rPr lang="ru-RU" sz="2000" u="sng" dirty="0" smtClean="0">
                          <a:solidFill>
                            <a:srgbClr val="FF0000"/>
                          </a:solidFill>
                        </a:rPr>
                        <a:t>Нижний Новгород </a:t>
                      </a:r>
                      <a:r>
                        <a:rPr lang="ru-RU" sz="2000" dirty="0" smtClean="0"/>
                        <a:t>: Наука, 2004. – 240 с.</a:t>
                      </a:r>
                    </a:p>
                    <a:p>
                      <a:endParaRPr lang="ru-RU" sz="2000" dirty="0" smtClean="0"/>
                    </a:p>
                    <a:p>
                      <a:endParaRPr lang="ru-RU" sz="2000" dirty="0" smtClean="0"/>
                    </a:p>
                    <a:p>
                      <a:r>
                        <a:rPr lang="ru-RU" sz="1400" dirty="0" smtClean="0"/>
                        <a:t>Российские правила каталогизации. – 2-е изд., </a:t>
                      </a:r>
                      <a:r>
                        <a:rPr lang="ru-RU" sz="1400" dirty="0" err="1" smtClean="0"/>
                        <a:t>испр</a:t>
                      </a:r>
                      <a:r>
                        <a:rPr lang="ru-RU" sz="1400" dirty="0" smtClean="0"/>
                        <a:t>. – Москва : Пашков дом, 2008. – С. 100–101.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5334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err="1" smtClean="0"/>
                        <a:t>Лугинина</a:t>
                      </a:r>
                      <a:r>
                        <a:rPr lang="ru-RU" sz="2000" dirty="0" smtClean="0"/>
                        <a:t> И. Г.  Химия и химическая технология неорганических вяжущих материалов.  </a:t>
                      </a:r>
                      <a:r>
                        <a:rPr lang="ru-RU" sz="2000" u="sng" dirty="0" smtClean="0">
                          <a:solidFill>
                            <a:srgbClr val="FF0000"/>
                          </a:solidFill>
                        </a:rPr>
                        <a:t>Учебное пособие для студентов вузов. В 3 томах. Том 3, часть</a:t>
                      </a:r>
                      <a:r>
                        <a:rPr lang="ru-RU" sz="200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ru-RU" sz="2000" u="sng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1*</a:t>
                      </a:r>
                      <a:r>
                        <a:rPr lang="ru-RU" sz="2000" dirty="0" smtClean="0"/>
                        <a:t> / И. Г. </a:t>
                      </a:r>
                      <a:r>
                        <a:rPr lang="ru-RU" sz="2000" dirty="0" err="1" smtClean="0"/>
                        <a:t>Лугини-на</a:t>
                      </a:r>
                      <a:r>
                        <a:rPr lang="ru-RU" sz="2000" dirty="0" smtClean="0"/>
                        <a:t>. – </a:t>
                      </a:r>
                      <a:r>
                        <a:rPr lang="ru-RU" sz="2000" b="1" u="sng" dirty="0" smtClean="0">
                          <a:solidFill>
                            <a:srgbClr val="FF0000"/>
                          </a:solidFill>
                        </a:rPr>
                        <a:t>Нижний Новгород</a:t>
                      </a:r>
                      <a:r>
                        <a:rPr lang="ru-RU" sz="2000" b="1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ru-RU" sz="2000" dirty="0" smtClean="0"/>
                        <a:t>: Наука, 2004. – 240 с. – </a:t>
                      </a:r>
                      <a:r>
                        <a:rPr lang="ru-RU" sz="2000" dirty="0" smtClean="0">
                          <a:solidFill>
                            <a:srgbClr val="FF0000"/>
                          </a:solidFill>
                        </a:rPr>
                        <a:t>Текст : непосредственный.</a:t>
                      </a:r>
                    </a:p>
                    <a:p>
                      <a:pPr marL="0" marR="0" indent="5334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0" y="5085184"/>
            <a:ext cx="91440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*  </a:t>
            </a:r>
            <a:r>
              <a:rPr lang="ru-RU" b="1" i="1" dirty="0" smtClean="0"/>
              <a:t>6.2.6.1 </a:t>
            </a:r>
            <a:r>
              <a:rPr lang="ru-RU" dirty="0" smtClean="0"/>
              <a:t> БО </a:t>
            </a:r>
            <a:r>
              <a:rPr lang="ru-RU" b="1" i="1" dirty="0" smtClean="0"/>
              <a:t>под общим заглавием </a:t>
            </a:r>
            <a:r>
              <a:rPr lang="ru-RU" dirty="0" smtClean="0"/>
              <a:t>многочастного монографического ресурса в качестве основного заглавия приводят общее заглавие ресурса, затем сведения, относящиеся к общему заглавию ресурса, номер  части и ее частное заглавие (при наличии), разделяя их знаком «точка» ;  </a:t>
            </a:r>
            <a:r>
              <a:rPr lang="ru-RU" b="1" i="1" dirty="0" smtClean="0"/>
              <a:t>Приложение А  </a:t>
            </a:r>
            <a:r>
              <a:rPr lang="ru-RU" dirty="0" smtClean="0"/>
              <a:t>Пример БЗ отдельного тома </a:t>
            </a:r>
            <a:r>
              <a:rPr lang="ru-RU" b="1" i="1" dirty="0" smtClean="0"/>
              <a:t> </a:t>
            </a:r>
            <a:r>
              <a:rPr lang="ru-RU" dirty="0" smtClean="0"/>
              <a:t>; </a:t>
            </a:r>
            <a:r>
              <a:rPr lang="ru-RU" b="1" i="1" dirty="0" smtClean="0"/>
              <a:t>4.9.1 </a:t>
            </a:r>
            <a:r>
              <a:rPr lang="ru-RU" dirty="0" smtClean="0"/>
              <a:t>…не сокращают слова и словосочетания в любых заглавиях, приводимых в различных областях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8" descr="C:\Users\vsekane4to\Desktop\Без-имени-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63050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79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B6682D2-CB60-4F16-B287-1792958F1A52}" type="slidenum">
              <a:rPr lang="ru-RU" altLang="ru-RU" smtClean="0"/>
              <a:pPr/>
              <a:t>38</a:t>
            </a:fld>
            <a:endParaRPr lang="ru-RU" altLang="ru-RU" smtClean="0"/>
          </a:p>
        </p:txBody>
      </p:sp>
      <p:sp>
        <p:nvSpPr>
          <p:cNvPr id="24580" name="Заголовок 18"/>
          <p:cNvSpPr txBox="1">
            <a:spLocks/>
          </p:cNvSpPr>
          <p:nvPr/>
        </p:nvSpPr>
        <p:spPr bwMode="auto">
          <a:xfrm>
            <a:off x="1619250" y="0"/>
            <a:ext cx="7524750" cy="81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altLang="ru-RU" sz="2800" b="1">
                <a:solidFill>
                  <a:srgbClr val="FF0000"/>
                </a:solidFill>
              </a:rPr>
              <a:t>Пример БО отдельного тома</a:t>
            </a:r>
          </a:p>
        </p:txBody>
      </p:sp>
      <p:graphicFrame>
        <p:nvGraphicFramePr>
          <p:cNvPr id="6" name="Содержимое 4"/>
          <p:cNvGraphicFramePr>
            <a:graphicFrameLocks/>
          </p:cNvGraphicFramePr>
          <p:nvPr/>
        </p:nvGraphicFramePr>
        <p:xfrm>
          <a:off x="96838" y="969963"/>
          <a:ext cx="9047743" cy="43312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03735"/>
                <a:gridCol w="4644008"/>
              </a:tblGrid>
              <a:tr h="408732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по ГОСТ 7.1–2003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/>
                        <a:t>по</a:t>
                      </a:r>
                      <a:r>
                        <a:rPr lang="ru-RU" sz="2000" baseline="0" dirty="0" smtClean="0"/>
                        <a:t> ГОСТ Р 7.0.100</a:t>
                      </a:r>
                      <a:r>
                        <a:rPr lang="ru-RU" sz="2000" dirty="0" smtClean="0"/>
                        <a:t>–</a:t>
                      </a:r>
                      <a:r>
                        <a:rPr lang="ru-RU" sz="2000" baseline="0" dirty="0" smtClean="0"/>
                        <a:t>2018</a:t>
                      </a:r>
                      <a:endParaRPr lang="ru-RU" sz="2000" dirty="0"/>
                    </a:p>
                  </a:txBody>
                  <a:tcPr/>
                </a:tc>
              </a:tr>
              <a:tr h="3922513">
                <a:tc>
                  <a:txBody>
                    <a:bodyPr/>
                    <a:lstStyle/>
                    <a:p>
                      <a:pPr marL="0" indent="533400"/>
                      <a:r>
                        <a:rPr lang="ru-RU" sz="2100" dirty="0" smtClean="0"/>
                        <a:t>История Сибири с древнейших времен до наших дней. </a:t>
                      </a:r>
                      <a:r>
                        <a:rPr lang="ru-RU" sz="2100" dirty="0" smtClean="0">
                          <a:solidFill>
                            <a:srgbClr val="FF0000"/>
                          </a:solidFill>
                        </a:rPr>
                        <a:t>В 5 т. Т. 4. </a:t>
                      </a:r>
                      <a:r>
                        <a:rPr lang="ru-RU" sz="2100" dirty="0" smtClean="0"/>
                        <a:t>Сибирь в период строительства социализма </a:t>
                      </a:r>
                      <a:r>
                        <a:rPr lang="ru-RU" sz="2100" dirty="0" smtClean="0">
                          <a:solidFill>
                            <a:srgbClr val="FF0000"/>
                          </a:solidFill>
                        </a:rPr>
                        <a:t>/ Акад. наук СССР, </a:t>
                      </a:r>
                      <a:r>
                        <a:rPr lang="ru-RU" sz="2100" dirty="0" err="1" smtClean="0">
                          <a:solidFill>
                            <a:srgbClr val="FF0000"/>
                          </a:solidFill>
                        </a:rPr>
                        <a:t>Отд-ние</a:t>
                      </a:r>
                      <a:r>
                        <a:rPr lang="ru-RU" sz="2100" dirty="0" smtClean="0">
                          <a:solidFill>
                            <a:srgbClr val="FF0000"/>
                          </a:solidFill>
                        </a:rPr>
                        <a:t> истории, </a:t>
                      </a:r>
                      <a:r>
                        <a:rPr lang="ru-RU" sz="2100" dirty="0" err="1" smtClean="0">
                          <a:solidFill>
                            <a:srgbClr val="FF0000"/>
                          </a:solidFill>
                        </a:rPr>
                        <a:t>Сиб</a:t>
                      </a:r>
                      <a:r>
                        <a:rPr lang="ru-RU" sz="2100" dirty="0" smtClean="0">
                          <a:solidFill>
                            <a:srgbClr val="FF0000"/>
                          </a:solidFill>
                        </a:rPr>
                        <a:t>. </a:t>
                      </a:r>
                      <a:r>
                        <a:rPr lang="ru-RU" sz="2100" dirty="0" err="1" smtClean="0">
                          <a:solidFill>
                            <a:srgbClr val="FF0000"/>
                          </a:solidFill>
                        </a:rPr>
                        <a:t>отд-ние</a:t>
                      </a:r>
                      <a:r>
                        <a:rPr lang="ru-RU" sz="2100" dirty="0" smtClean="0">
                          <a:solidFill>
                            <a:srgbClr val="FF0000"/>
                          </a:solidFill>
                        </a:rPr>
                        <a:t>, </a:t>
                      </a:r>
                      <a:r>
                        <a:rPr lang="ru-RU" sz="2100" dirty="0" err="1" smtClean="0">
                          <a:solidFill>
                            <a:srgbClr val="FF0000"/>
                          </a:solidFill>
                        </a:rPr>
                        <a:t>Ин-т</a:t>
                      </a:r>
                      <a:r>
                        <a:rPr lang="ru-RU" sz="2100" dirty="0" smtClean="0">
                          <a:solidFill>
                            <a:srgbClr val="FF0000"/>
                          </a:solidFill>
                        </a:rPr>
                        <a:t> истории, филологии и философии </a:t>
                      </a:r>
                      <a:r>
                        <a:rPr lang="ru-RU" sz="2100" dirty="0" smtClean="0"/>
                        <a:t>; </a:t>
                      </a:r>
                      <a:r>
                        <a:rPr lang="ru-RU" sz="2100" dirty="0" err="1" smtClean="0">
                          <a:solidFill>
                            <a:srgbClr val="FF0000"/>
                          </a:solidFill>
                        </a:rPr>
                        <a:t>редкол</a:t>
                      </a:r>
                      <a:r>
                        <a:rPr lang="ru-RU" sz="2100" dirty="0" smtClean="0">
                          <a:solidFill>
                            <a:srgbClr val="FF0000"/>
                          </a:solidFill>
                        </a:rPr>
                        <a:t>. тома И. М. Разгон (отв. ред.) [и др.]. </a:t>
                      </a:r>
                      <a:r>
                        <a:rPr lang="ru-RU" sz="2100" dirty="0" smtClean="0"/>
                        <a:t>– Ленинград : Наука, Ленингр. </a:t>
                      </a:r>
                      <a:r>
                        <a:rPr lang="ru-RU" sz="2100" dirty="0" err="1" smtClean="0"/>
                        <a:t>отд-ние</a:t>
                      </a:r>
                      <a:r>
                        <a:rPr lang="ru-RU" sz="2100" dirty="0" smtClean="0"/>
                        <a:t>, 1968. – 500 с. – Библиогр. в </a:t>
                      </a:r>
                      <a:r>
                        <a:rPr lang="ru-RU" sz="2100" dirty="0" err="1" smtClean="0"/>
                        <a:t>подстроч</a:t>
                      </a:r>
                      <a:r>
                        <a:rPr lang="ru-RU" sz="2100" dirty="0" smtClean="0"/>
                        <a:t>. примеч. </a:t>
                      </a:r>
                      <a:endParaRPr lang="ru-RU" sz="21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533400"/>
                      <a:r>
                        <a:rPr lang="ru-RU" sz="2100" dirty="0" smtClean="0"/>
                        <a:t>История Сибири с древнейших времен до наших дней. </a:t>
                      </a:r>
                      <a:r>
                        <a:rPr lang="ru-RU" sz="2100" dirty="0" smtClean="0">
                          <a:solidFill>
                            <a:srgbClr val="FF0000"/>
                          </a:solidFill>
                        </a:rPr>
                        <a:t>В 5 томах. </a:t>
                      </a:r>
                      <a:r>
                        <a:rPr lang="ru-RU" sz="2100" b="1" u="sng" dirty="0" smtClean="0">
                          <a:solidFill>
                            <a:srgbClr val="FF0000"/>
                          </a:solidFill>
                        </a:rPr>
                        <a:t>Т. 4*</a:t>
                      </a:r>
                      <a:r>
                        <a:rPr lang="ru-RU" sz="2100" b="1" u="sng" dirty="0" smtClean="0"/>
                        <a:t>. </a:t>
                      </a:r>
                      <a:r>
                        <a:rPr lang="ru-RU" sz="2100" dirty="0" smtClean="0"/>
                        <a:t>Сибирь в период строительства социализма </a:t>
                      </a:r>
                      <a:r>
                        <a:rPr lang="ru-RU" sz="2100" dirty="0" smtClean="0">
                          <a:solidFill>
                            <a:srgbClr val="FF0000"/>
                          </a:solidFill>
                        </a:rPr>
                        <a:t>/ </a:t>
                      </a:r>
                      <a:r>
                        <a:rPr lang="ru-RU" sz="2100" u="sng" dirty="0" smtClean="0">
                          <a:solidFill>
                            <a:srgbClr val="FF0000"/>
                          </a:solidFill>
                        </a:rPr>
                        <a:t>Академия наук СССР, Отделение истории, Сибирское отделение, Институт истории, филологии и философии </a:t>
                      </a:r>
                      <a:r>
                        <a:rPr lang="ru-RU" sz="2100" u="sng" dirty="0" smtClean="0"/>
                        <a:t>; </a:t>
                      </a:r>
                      <a:r>
                        <a:rPr lang="ru-RU" sz="2100" u="sng" dirty="0" smtClean="0">
                          <a:solidFill>
                            <a:srgbClr val="FF0000"/>
                          </a:solidFill>
                        </a:rPr>
                        <a:t>редколлегия тома </a:t>
                      </a:r>
                      <a:r>
                        <a:rPr lang="ru-RU" sz="2100" dirty="0" smtClean="0">
                          <a:solidFill>
                            <a:srgbClr val="FF0000"/>
                          </a:solidFill>
                        </a:rPr>
                        <a:t>И. М. Разгон (отв. ред.) [и др.]. </a:t>
                      </a:r>
                      <a:r>
                        <a:rPr lang="ru-RU" sz="2100" dirty="0" smtClean="0"/>
                        <a:t>– Ленинград : Наука, Ленингр. </a:t>
                      </a:r>
                      <a:r>
                        <a:rPr lang="ru-RU" sz="2100" dirty="0" err="1" smtClean="0"/>
                        <a:t>отд-ние</a:t>
                      </a:r>
                      <a:r>
                        <a:rPr lang="ru-RU" sz="2100" dirty="0" smtClean="0"/>
                        <a:t>, 1968. – 500 с. – Библиогр. в </a:t>
                      </a:r>
                      <a:r>
                        <a:rPr lang="ru-RU" sz="2100" dirty="0" err="1" smtClean="0"/>
                        <a:t>подстроч</a:t>
                      </a:r>
                      <a:r>
                        <a:rPr lang="ru-RU" sz="2100" dirty="0" smtClean="0"/>
                        <a:t>. примеч. –</a:t>
                      </a:r>
                      <a:r>
                        <a:rPr lang="ru-RU" sz="2000" dirty="0" smtClean="0"/>
                        <a:t> </a:t>
                      </a:r>
                      <a:r>
                        <a:rPr lang="ru-RU" sz="2000" dirty="0" smtClean="0">
                          <a:solidFill>
                            <a:srgbClr val="FF0000"/>
                          </a:solidFill>
                        </a:rPr>
                        <a:t>Текст : непосредственный.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74650" y="5349895"/>
            <a:ext cx="8769350" cy="1785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dirty="0" smtClean="0"/>
              <a:t>* В примере п. 6.2.6.1 приведено </a:t>
            </a:r>
            <a:r>
              <a:rPr lang="ru-RU" b="1" dirty="0" smtClean="0"/>
              <a:t>Т.</a:t>
            </a:r>
          </a:p>
          <a:p>
            <a:pPr>
              <a:defRPr/>
            </a:pPr>
            <a:r>
              <a:rPr lang="ru-RU" b="1" dirty="0" smtClean="0"/>
              <a:t>Сведения об ответственности (п. 5.2.6):</a:t>
            </a:r>
          </a:p>
          <a:p>
            <a:pPr marL="355600">
              <a:buFont typeface="Wingdings" pitchFamily="2" charset="2"/>
              <a:buChar char="ü"/>
              <a:defRPr/>
            </a:pPr>
            <a:r>
              <a:rPr lang="ru-RU" b="1" dirty="0" smtClean="0"/>
              <a:t>обязательный </a:t>
            </a:r>
            <a:r>
              <a:rPr lang="ru-RU" b="1" dirty="0"/>
              <a:t>элемент – </a:t>
            </a:r>
            <a:r>
              <a:rPr lang="ru-RU" dirty="0"/>
              <a:t>категория «Первые сведения об ответственности</a:t>
            </a:r>
          </a:p>
          <a:p>
            <a:pPr marL="355600">
              <a:buFont typeface="Wingdings" pitchFamily="2" charset="2"/>
              <a:buChar char="ü"/>
              <a:defRPr/>
            </a:pPr>
            <a:r>
              <a:rPr lang="ru-RU" b="1" dirty="0"/>
              <a:t>условно-обязательный элемент – </a:t>
            </a:r>
            <a:r>
              <a:rPr lang="ru-RU" dirty="0"/>
              <a:t>категория «Последующие сведения об ответственности</a:t>
            </a:r>
            <a:r>
              <a:rPr lang="ru-RU" dirty="0" smtClean="0"/>
              <a:t>» </a:t>
            </a:r>
            <a:r>
              <a:rPr lang="ru-RU" sz="2000" b="1" dirty="0" smtClean="0">
                <a:solidFill>
                  <a:srgbClr val="0070C0"/>
                </a:solidFill>
              </a:rPr>
              <a:t>(МР)</a:t>
            </a:r>
          </a:p>
          <a:p>
            <a:pPr marL="355600">
              <a:buFont typeface="Wingdings" pitchFamily="2" charset="2"/>
              <a:buChar char="ü"/>
              <a:defRPr/>
            </a:pPr>
            <a:endParaRPr lang="ru-RU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8" descr="C:\Users\vsekane4to\Desktop\Без-имени-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63050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3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D8CEB66-C133-4296-930A-F4FB7B01C617}" type="slidenum">
              <a:rPr lang="ru-RU" altLang="ru-RU" smtClean="0"/>
              <a:pPr/>
              <a:t>39</a:t>
            </a:fld>
            <a:endParaRPr lang="ru-RU" altLang="ru-RU" smtClean="0"/>
          </a:p>
        </p:txBody>
      </p:sp>
      <p:sp>
        <p:nvSpPr>
          <p:cNvPr id="30724" name="Заголовок 18"/>
          <p:cNvSpPr txBox="1">
            <a:spLocks/>
          </p:cNvSpPr>
          <p:nvPr/>
        </p:nvSpPr>
        <p:spPr bwMode="auto">
          <a:xfrm>
            <a:off x="1692275" y="0"/>
            <a:ext cx="7451725" cy="81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2800" b="1">
                <a:solidFill>
                  <a:srgbClr val="FF0000"/>
                </a:solidFill>
              </a:rPr>
              <a:t>Схема библиографического описания составной части ресурса</a:t>
            </a:r>
            <a:endParaRPr lang="ru-RU" altLang="ru-RU" sz="2800" b="1">
              <a:solidFill>
                <a:srgbClr val="FF0000"/>
              </a:solidFill>
            </a:endParaRPr>
          </a:p>
        </p:txBody>
      </p:sp>
      <p:sp>
        <p:nvSpPr>
          <p:cNvPr id="20485" name="Содержимое 19"/>
          <p:cNvSpPr txBox="1">
            <a:spLocks/>
          </p:cNvSpPr>
          <p:nvPr/>
        </p:nvSpPr>
        <p:spPr bwMode="auto">
          <a:xfrm>
            <a:off x="250825" y="836613"/>
            <a:ext cx="8893175" cy="573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ru-RU" altLang="ru-RU" sz="2800" b="1" dirty="0"/>
              <a:t>ГОСТ Р 7.0.100–2018</a:t>
            </a:r>
          </a:p>
          <a:p>
            <a:pPr indent="530225">
              <a:defRPr/>
            </a:pPr>
            <a:r>
              <a:rPr lang="ru-RU" sz="2800" dirty="0"/>
              <a:t>Сведения о составной части ресурса // Сведения об идентифицирующем ресурсе. – Сведения о местоположении составной части в ресурсе. – Примечания.</a:t>
            </a:r>
          </a:p>
          <a:p>
            <a:pPr indent="530225">
              <a:defRPr/>
            </a:pPr>
            <a:endParaRPr lang="ru-RU" sz="2400" dirty="0"/>
          </a:p>
          <a:p>
            <a:pPr indent="530225">
              <a:defRPr/>
            </a:pPr>
            <a:endParaRPr lang="ru-RU" sz="2400" dirty="0"/>
          </a:p>
          <a:p>
            <a:pPr indent="530225">
              <a:defRPr/>
            </a:pPr>
            <a:endParaRPr lang="ru-RU" sz="2400" dirty="0"/>
          </a:p>
          <a:p>
            <a:pPr indent="530225">
              <a:defRPr/>
            </a:pPr>
            <a:endParaRPr lang="ru-RU" sz="2400" dirty="0"/>
          </a:p>
          <a:p>
            <a:pPr indent="530225">
              <a:defRPr/>
            </a:pPr>
            <a:r>
              <a:rPr lang="ru-RU" sz="2400" dirty="0"/>
              <a:t>Знак «</a:t>
            </a:r>
            <a:r>
              <a:rPr lang="ru-RU" sz="2400" b="1" dirty="0"/>
              <a:t>две косые черты</a:t>
            </a:r>
            <a:r>
              <a:rPr lang="ru-RU" sz="2400" dirty="0"/>
              <a:t>» </a:t>
            </a:r>
            <a:r>
              <a:rPr lang="ru-RU" sz="2400" b="1" dirty="0">
                <a:solidFill>
                  <a:srgbClr val="FF0000"/>
                </a:solidFill>
              </a:rPr>
              <a:t>можно</a:t>
            </a:r>
            <a:r>
              <a:rPr lang="ru-RU" sz="2400" dirty="0"/>
              <a:t> </a:t>
            </a:r>
            <a:r>
              <a:rPr lang="ru-RU" sz="2400" b="1" dirty="0"/>
              <a:t>не приводить</a:t>
            </a:r>
            <a:r>
              <a:rPr lang="ru-RU" sz="2400" dirty="0"/>
              <a:t>, если </a:t>
            </a:r>
            <a:r>
              <a:rPr lang="ru-RU" sz="2400" i="1" dirty="0"/>
              <a:t>сведения о ресурсе</a:t>
            </a:r>
            <a:r>
              <a:rPr lang="ru-RU" sz="2400" dirty="0"/>
              <a:t>, в котором помещена составная часть, </a:t>
            </a:r>
            <a:r>
              <a:rPr lang="ru-RU" sz="2400" i="1" dirty="0"/>
              <a:t>выделяют шрифтом </a:t>
            </a:r>
            <a:r>
              <a:rPr lang="ru-RU" sz="2400" dirty="0"/>
              <a:t>или </a:t>
            </a:r>
            <a:r>
              <a:rPr lang="ru-RU" sz="2400" i="1" dirty="0"/>
              <a:t>приводят с новой строки</a:t>
            </a:r>
            <a:r>
              <a:rPr lang="ru-RU" sz="2400" dirty="0"/>
              <a:t>. В этом случае рекомендуется употреблять термин, обозначающий физическую взаимосвязь: «</a:t>
            </a:r>
            <a:r>
              <a:rPr lang="ru-RU" sz="2400" b="1" dirty="0"/>
              <a:t>В</a:t>
            </a:r>
            <a:r>
              <a:rPr lang="ru-RU" sz="2400" dirty="0"/>
              <a:t>: » , «</a:t>
            </a:r>
            <a:r>
              <a:rPr lang="en-US" sz="2400" b="1" dirty="0"/>
              <a:t>In</a:t>
            </a:r>
            <a:r>
              <a:rPr lang="ru-RU" sz="2400" dirty="0"/>
              <a:t>: » и т. п.</a:t>
            </a:r>
          </a:p>
          <a:p>
            <a:pPr indent="530225">
              <a:defRPr/>
            </a:pPr>
            <a:endParaRPr lang="ru-RU" sz="2600" dirty="0"/>
          </a:p>
          <a:p>
            <a:pPr indent="530225">
              <a:defRPr/>
            </a:pPr>
            <a:endParaRPr lang="ru-RU" sz="2400" dirty="0"/>
          </a:p>
          <a:p>
            <a:pPr indent="530225">
              <a:defRPr/>
            </a:pP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8" descr="C:\Users\vsekane4to\Desktop\Без-имени-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63050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7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BEB46F9-D052-46C6-9D3A-F568F7FEF406}" type="slidenum">
              <a:rPr lang="ru-RU" altLang="ru-RU" smtClean="0"/>
              <a:pPr/>
              <a:t>4</a:t>
            </a:fld>
            <a:endParaRPr lang="ru-RU" altLang="ru-RU" smtClean="0"/>
          </a:p>
        </p:txBody>
      </p:sp>
      <p:sp>
        <p:nvSpPr>
          <p:cNvPr id="6148" name="Заголовок 18"/>
          <p:cNvSpPr txBox="1">
            <a:spLocks/>
          </p:cNvSpPr>
          <p:nvPr/>
        </p:nvSpPr>
        <p:spPr bwMode="auto">
          <a:xfrm>
            <a:off x="1476375" y="0"/>
            <a:ext cx="7667625" cy="81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altLang="ru-RU" sz="2800" b="1">
                <a:solidFill>
                  <a:srgbClr val="FF0000"/>
                </a:solidFill>
              </a:rPr>
              <a:t>Виды библиографического описания (БО)*</a:t>
            </a:r>
          </a:p>
        </p:txBody>
      </p:sp>
      <p:sp>
        <p:nvSpPr>
          <p:cNvPr id="5125" name="Содержимое 19"/>
          <p:cNvSpPr txBox="1">
            <a:spLocks/>
          </p:cNvSpPr>
          <p:nvPr/>
        </p:nvSpPr>
        <p:spPr bwMode="auto">
          <a:xfrm>
            <a:off x="323850" y="1125538"/>
            <a:ext cx="8640763" cy="5472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14350" indent="-514350">
              <a:buFont typeface="Calibri" pitchFamily="34" charset="0"/>
              <a:buAutoNum type="arabicPeriod"/>
              <a:defRPr/>
            </a:pPr>
            <a:r>
              <a:rPr lang="ru-RU" altLang="ru-RU" sz="2400" b="1" dirty="0"/>
              <a:t>краткое библиографическое описание </a:t>
            </a:r>
            <a:r>
              <a:rPr lang="ru-RU" altLang="ru-RU" sz="2400" dirty="0"/>
              <a:t>содержит только обязательные элементы </a:t>
            </a:r>
            <a:r>
              <a:rPr lang="ru-RU" altLang="ru-RU" sz="2400" i="1" dirty="0"/>
              <a:t>(для библиографических списков)</a:t>
            </a:r>
          </a:p>
          <a:p>
            <a:pPr marL="514350" indent="-514350">
              <a:buFont typeface="Calibri" pitchFamily="34" charset="0"/>
              <a:buAutoNum type="arabicPeriod"/>
              <a:defRPr/>
            </a:pPr>
            <a:r>
              <a:rPr lang="ru-RU" altLang="ru-RU" sz="2400" b="1" dirty="0"/>
              <a:t>расширенное библиографическое описание </a:t>
            </a:r>
            <a:r>
              <a:rPr lang="ru-RU" altLang="ru-RU" sz="2400" dirty="0"/>
              <a:t>содержит обязательные и условно-обязательные элементы </a:t>
            </a:r>
            <a:r>
              <a:rPr lang="ru-RU" altLang="ru-RU" sz="2400" i="1" dirty="0"/>
              <a:t>(для библиографических указателей)</a:t>
            </a:r>
          </a:p>
          <a:p>
            <a:pPr marL="514350" indent="-514350">
              <a:buFont typeface="Calibri" pitchFamily="34" charset="0"/>
              <a:buAutoNum type="arabicPeriod"/>
              <a:defRPr/>
            </a:pPr>
            <a:r>
              <a:rPr lang="ru-RU" altLang="ru-RU" sz="2400" b="1" dirty="0"/>
              <a:t>полное библиографическое описание </a:t>
            </a:r>
            <a:r>
              <a:rPr lang="ru-RU" altLang="ru-RU" sz="2400" dirty="0"/>
              <a:t>содержит обязательные, условно-обязательные и факультативные элементы </a:t>
            </a:r>
            <a:r>
              <a:rPr lang="ru-RU" altLang="ru-RU" sz="2400" i="1" dirty="0"/>
              <a:t>(для государственных библиографических указателей, библиотечных каталогов, банков и баз данных национальных библиотек, центров государственной библиографии)</a:t>
            </a:r>
            <a:endParaRPr lang="en-US" altLang="ru-RU" sz="2400" i="1" dirty="0"/>
          </a:p>
          <a:p>
            <a:pPr>
              <a:defRPr/>
            </a:pPr>
            <a:r>
              <a:rPr lang="ru-RU" altLang="ru-RU" sz="22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*</a:t>
            </a:r>
            <a:r>
              <a:rPr lang="ru-RU" altLang="ru-RU" sz="2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200" dirty="0">
                <a:solidFill>
                  <a:srgbClr val="FF0000"/>
                </a:solidFill>
                <a:cs typeface="Times New Roman" pitchFamily="18" charset="0"/>
              </a:rPr>
              <a:t>Далее в примерах используется шрифт </a:t>
            </a:r>
            <a:r>
              <a:rPr lang="ru-RU" altLang="ru-RU" sz="2200" b="1" dirty="0">
                <a:solidFill>
                  <a:srgbClr val="FF0000"/>
                </a:solidFill>
                <a:cs typeface="Times New Roman" pitchFamily="18" charset="0"/>
              </a:rPr>
              <a:t>полужирный</a:t>
            </a:r>
            <a:r>
              <a:rPr lang="ru-RU" altLang="ru-RU" sz="2200" dirty="0">
                <a:solidFill>
                  <a:srgbClr val="FF0000"/>
                </a:solidFill>
                <a:cs typeface="Times New Roman" pitchFamily="18" charset="0"/>
              </a:rPr>
              <a:t> – для элементов </a:t>
            </a:r>
            <a:r>
              <a:rPr lang="ru-RU" altLang="ru-RU" sz="2200" b="1" dirty="0">
                <a:solidFill>
                  <a:srgbClr val="FF0000"/>
                </a:solidFill>
                <a:cs typeface="Times New Roman" pitchFamily="18" charset="0"/>
              </a:rPr>
              <a:t>обязательных</a:t>
            </a:r>
            <a:r>
              <a:rPr lang="ru-RU" altLang="ru-RU" sz="2200" dirty="0">
                <a:solidFill>
                  <a:srgbClr val="FF0000"/>
                </a:solidFill>
                <a:cs typeface="Times New Roman" pitchFamily="18" charset="0"/>
              </a:rPr>
              <a:t>, обычный – для условно-обязательных элементов, </a:t>
            </a:r>
            <a:r>
              <a:rPr lang="ru-RU" altLang="ru-RU" sz="2200" i="1" dirty="0">
                <a:solidFill>
                  <a:srgbClr val="FF0000"/>
                </a:solidFill>
                <a:cs typeface="Times New Roman" pitchFamily="18" charset="0"/>
              </a:rPr>
              <a:t>курсив</a:t>
            </a:r>
            <a:r>
              <a:rPr lang="ru-RU" altLang="ru-RU" sz="2200" dirty="0">
                <a:solidFill>
                  <a:srgbClr val="FF0000"/>
                </a:solidFill>
                <a:cs typeface="Times New Roman" pitchFamily="18" charset="0"/>
              </a:rPr>
              <a:t> – для </a:t>
            </a:r>
            <a:r>
              <a:rPr lang="ru-RU" altLang="ru-RU" sz="2200" i="1" dirty="0">
                <a:solidFill>
                  <a:srgbClr val="FF0000"/>
                </a:solidFill>
                <a:cs typeface="Times New Roman" pitchFamily="18" charset="0"/>
              </a:rPr>
              <a:t>факультативных</a:t>
            </a:r>
            <a:r>
              <a:rPr lang="ru-RU" altLang="ru-RU" sz="2200" dirty="0">
                <a:solidFill>
                  <a:srgbClr val="FF0000"/>
                </a:solidFill>
                <a:cs typeface="Times New Roman" pitchFamily="18" charset="0"/>
              </a:rPr>
              <a:t> элементов, используемых в описании.</a:t>
            </a:r>
            <a:endParaRPr lang="ru-RU" altLang="ru-RU" sz="22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8" descr="C:\Users\vsekane4to\Desktop\Без-имени-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63050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771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D596BE2-7820-4F2F-8814-B2ACDA566B64}" type="slidenum">
              <a:rPr lang="ru-RU" altLang="ru-RU" smtClean="0"/>
              <a:pPr/>
              <a:t>40</a:t>
            </a:fld>
            <a:endParaRPr lang="ru-RU" altLang="ru-RU" smtClean="0"/>
          </a:p>
        </p:txBody>
      </p:sp>
      <p:sp>
        <p:nvSpPr>
          <p:cNvPr id="32772" name="Заголовок 18"/>
          <p:cNvSpPr txBox="1">
            <a:spLocks/>
          </p:cNvSpPr>
          <p:nvPr/>
        </p:nvSpPr>
        <p:spPr bwMode="auto">
          <a:xfrm>
            <a:off x="1692275" y="0"/>
            <a:ext cx="7451725" cy="81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2800" b="1">
                <a:solidFill>
                  <a:srgbClr val="FF0000"/>
                </a:solidFill>
              </a:rPr>
              <a:t>Особенности библиографического описания составной части ресурса</a:t>
            </a:r>
            <a:endParaRPr lang="ru-RU" altLang="ru-RU" sz="2800" b="1">
              <a:solidFill>
                <a:srgbClr val="FF0000"/>
              </a:solidFill>
            </a:endParaRPr>
          </a:p>
        </p:txBody>
      </p:sp>
      <p:sp>
        <p:nvSpPr>
          <p:cNvPr id="20485" name="Содержимое 19"/>
          <p:cNvSpPr txBox="1">
            <a:spLocks/>
          </p:cNvSpPr>
          <p:nvPr/>
        </p:nvSpPr>
        <p:spPr bwMode="auto">
          <a:xfrm>
            <a:off x="250825" y="1052513"/>
            <a:ext cx="8569325" cy="551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indent="722313">
              <a:defRPr/>
            </a:pPr>
            <a:r>
              <a:rPr lang="ru-RU" sz="2400" dirty="0" err="1"/>
              <a:t>Ключкарев</a:t>
            </a:r>
            <a:r>
              <a:rPr lang="ru-RU" sz="2400" dirty="0"/>
              <a:t> Г. А. Малые научные предприятия как фактор конкуренции университетов / </a:t>
            </a:r>
            <a:r>
              <a:rPr lang="ru-RU" sz="2400" dirty="0" err="1"/>
              <a:t>Ключкарев</a:t>
            </a:r>
            <a:r>
              <a:rPr lang="ru-RU" sz="2400" dirty="0"/>
              <a:t> Г. А., </a:t>
            </a:r>
            <a:r>
              <a:rPr lang="ru-RU" sz="2400" dirty="0" err="1"/>
              <a:t>Чурсина</a:t>
            </a:r>
            <a:r>
              <a:rPr lang="ru-RU" sz="2400" dirty="0"/>
              <a:t> А. В. – </a:t>
            </a:r>
            <a:r>
              <a:rPr lang="en-US" sz="2400" dirty="0">
                <a:solidFill>
                  <a:srgbClr val="FF0000"/>
                </a:solidFill>
              </a:rPr>
              <a:t>DOI</a:t>
            </a:r>
            <a:r>
              <a:rPr lang="ru-RU" sz="2400" dirty="0">
                <a:solidFill>
                  <a:srgbClr val="FF0000"/>
                </a:solidFill>
              </a:rPr>
              <a:t> 10.19181/</a:t>
            </a:r>
            <a:r>
              <a:rPr lang="en-US" sz="2400" dirty="0" err="1">
                <a:solidFill>
                  <a:srgbClr val="FF0000"/>
                </a:solidFill>
              </a:rPr>
              <a:t>vis</a:t>
            </a:r>
            <a:r>
              <a:rPr lang="ru-RU" sz="2400" dirty="0">
                <a:solidFill>
                  <a:srgbClr val="FF0000"/>
                </a:solidFill>
              </a:rPr>
              <a:t>.2017.22.3.471</a:t>
            </a:r>
            <a:r>
              <a:rPr lang="ru-RU" sz="2400" dirty="0"/>
              <a:t>. – </a:t>
            </a:r>
            <a:r>
              <a:rPr lang="ru-RU" sz="2400" dirty="0">
                <a:solidFill>
                  <a:srgbClr val="FF0000"/>
                </a:solidFill>
              </a:rPr>
              <a:t>Текст : электронный</a:t>
            </a:r>
            <a:r>
              <a:rPr lang="ru-RU" sz="2400" dirty="0"/>
              <a:t> // …</a:t>
            </a:r>
          </a:p>
          <a:p>
            <a:pPr indent="722313">
              <a:defRPr/>
            </a:pPr>
            <a:endParaRPr lang="ru-RU" sz="2400" dirty="0"/>
          </a:p>
          <a:p>
            <a:pPr indent="722313">
              <a:defRPr/>
            </a:pPr>
            <a:endParaRPr lang="ru-RU" sz="2400" dirty="0"/>
          </a:p>
          <a:p>
            <a:pPr indent="722313">
              <a:defRPr/>
            </a:pPr>
            <a:r>
              <a:rPr lang="en-US" sz="2400" b="1" dirty="0"/>
              <a:t>DOI</a:t>
            </a:r>
            <a:r>
              <a:rPr lang="ru-RU" sz="2400" b="1" dirty="0"/>
              <a:t> </a:t>
            </a:r>
            <a:r>
              <a:rPr lang="ru-RU" sz="2400" dirty="0"/>
              <a:t>– цифровой идентификатор объекта для электронных публикаций</a:t>
            </a:r>
            <a:r>
              <a:rPr lang="ru-RU" sz="2400" i="1" dirty="0"/>
              <a:t>  </a:t>
            </a:r>
            <a:r>
              <a:rPr lang="ru-RU" sz="2400" b="1" dirty="0"/>
              <a:t>(область идентификатора ресурса </a:t>
            </a:r>
            <a:r>
              <a:rPr lang="ru-RU" sz="2400" i="1" dirty="0"/>
              <a:t>– условно-обязательный элемент) </a:t>
            </a:r>
          </a:p>
          <a:p>
            <a:pPr indent="722313">
              <a:defRPr/>
            </a:pPr>
            <a:r>
              <a:rPr lang="ru-RU" sz="2400" b="1" dirty="0"/>
              <a:t>Вид содержания </a:t>
            </a:r>
            <a:r>
              <a:rPr lang="ru-RU" sz="2400" i="1" dirty="0"/>
              <a:t>условно-обязательный элемент </a:t>
            </a:r>
            <a:r>
              <a:rPr lang="ru-RU" sz="2400" dirty="0"/>
              <a:t>приводят специальные термины, выбранные </a:t>
            </a:r>
            <a:r>
              <a:rPr lang="ru-RU" sz="2400" b="1" dirty="0" err="1"/>
              <a:t>библиографирующей</a:t>
            </a:r>
            <a:r>
              <a:rPr lang="ru-RU" sz="2400" b="1" dirty="0"/>
              <a:t> организацией</a:t>
            </a:r>
            <a:r>
              <a:rPr lang="ru-RU" sz="2400" dirty="0"/>
              <a:t>:  </a:t>
            </a:r>
            <a:r>
              <a:rPr lang="ru-RU" sz="2400" i="1" dirty="0"/>
              <a:t>движение, звуки, текст </a:t>
            </a:r>
            <a:r>
              <a:rPr lang="ru-RU" sz="2400" dirty="0"/>
              <a:t>и пр. (п. 5.10.4)</a:t>
            </a:r>
          </a:p>
          <a:p>
            <a:pPr indent="530225">
              <a:defRPr/>
            </a:pPr>
            <a:endParaRPr lang="ru-RU" sz="2400" dirty="0">
              <a:solidFill>
                <a:srgbClr val="FF0000"/>
              </a:solidFill>
            </a:endParaRPr>
          </a:p>
          <a:p>
            <a:pPr indent="530225">
              <a:defRPr/>
            </a:pPr>
            <a:endParaRPr lang="ru-RU" sz="2600" dirty="0"/>
          </a:p>
          <a:p>
            <a:pPr indent="530225">
              <a:defRPr/>
            </a:pPr>
            <a:endParaRPr lang="ru-RU" sz="2400" dirty="0"/>
          </a:p>
          <a:p>
            <a:pPr indent="530225">
              <a:defRPr/>
            </a:pP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8" descr="C:\Users\vsekane4to\Desktop\Без-имени-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63050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819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29D0C99-D558-4429-AC0A-88F14D006DFD}" type="slidenum">
              <a:rPr lang="ru-RU" altLang="ru-RU" smtClean="0"/>
              <a:pPr/>
              <a:t>41</a:t>
            </a:fld>
            <a:endParaRPr lang="ru-RU" altLang="ru-RU" smtClean="0"/>
          </a:p>
        </p:txBody>
      </p:sp>
      <p:sp>
        <p:nvSpPr>
          <p:cNvPr id="34820" name="Заголовок 18"/>
          <p:cNvSpPr txBox="1">
            <a:spLocks/>
          </p:cNvSpPr>
          <p:nvPr/>
        </p:nvSpPr>
        <p:spPr bwMode="auto">
          <a:xfrm>
            <a:off x="0" y="0"/>
            <a:ext cx="9144000" cy="81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altLang="ru-RU" sz="2800" b="1">
                <a:solidFill>
                  <a:srgbClr val="FF0000"/>
                </a:solidFill>
              </a:rPr>
              <a:t>Пример БО с</a:t>
            </a:r>
            <a:r>
              <a:rPr lang="ru-RU" sz="2800" b="1">
                <a:solidFill>
                  <a:srgbClr val="FF0000"/>
                </a:solidFill>
              </a:rPr>
              <a:t>татьи из сборника</a:t>
            </a:r>
            <a:endParaRPr lang="ru-RU" altLang="ru-RU" sz="2800" b="1">
              <a:solidFill>
                <a:srgbClr val="FF0000"/>
              </a:solidFill>
            </a:endParaRPr>
          </a:p>
        </p:txBody>
      </p:sp>
      <p:graphicFrame>
        <p:nvGraphicFramePr>
          <p:cNvPr id="6" name="Содержимое 4"/>
          <p:cNvGraphicFramePr>
            <a:graphicFrameLocks/>
          </p:cNvGraphicFramePr>
          <p:nvPr/>
        </p:nvGraphicFramePr>
        <p:xfrm>
          <a:off x="250825" y="1125538"/>
          <a:ext cx="8640960" cy="46797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480"/>
                <a:gridCol w="4320480"/>
              </a:tblGrid>
              <a:tr h="70866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по ГОСТ 7.1–2003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/>
                        <a:t>по</a:t>
                      </a:r>
                      <a:r>
                        <a:rPr lang="ru-RU" sz="2000" baseline="0" dirty="0" smtClean="0"/>
                        <a:t> ГОСТ Р 7.0.100</a:t>
                      </a:r>
                      <a:r>
                        <a:rPr lang="ru-RU" sz="2000" dirty="0" smtClean="0"/>
                        <a:t>–</a:t>
                      </a:r>
                      <a:r>
                        <a:rPr lang="ru-RU" sz="2000" baseline="0" dirty="0" smtClean="0"/>
                        <a:t>2018</a:t>
                      </a:r>
                      <a:endParaRPr lang="ru-RU" sz="2000" dirty="0"/>
                    </a:p>
                  </a:txBody>
                  <a:tcPr/>
                </a:tc>
              </a:tr>
              <a:tr h="3971066">
                <a:tc>
                  <a:txBody>
                    <a:bodyPr/>
                    <a:lstStyle/>
                    <a:p>
                      <a:pPr indent="530225" algn="l">
                        <a:defRPr/>
                      </a:pPr>
                      <a:r>
                        <a:rPr lang="ru-RU" sz="2200" dirty="0" smtClean="0"/>
                        <a:t>Карманов А. П. Анализ </a:t>
                      </a:r>
                      <a:r>
                        <a:rPr lang="ru-RU" sz="2200" dirty="0" err="1" smtClean="0"/>
                        <a:t>ИК-спектров</a:t>
                      </a:r>
                      <a:r>
                        <a:rPr lang="ru-RU" sz="2200" dirty="0" smtClean="0"/>
                        <a:t> медицинских лигнинов / А. П. Карманов, О. Ю. Деркачева, Л. С. Кочева // Физикохимия растительных полимеров : материалы V  </a:t>
                      </a:r>
                      <a:r>
                        <a:rPr lang="ru-RU" sz="2200" b="0" u="sng" dirty="0" err="1" smtClean="0">
                          <a:solidFill>
                            <a:srgbClr val="FF0000"/>
                          </a:solidFill>
                        </a:rPr>
                        <a:t>Междунар</a:t>
                      </a:r>
                      <a:r>
                        <a:rPr lang="ru-RU" sz="2200" b="0" u="sng" dirty="0" smtClean="0">
                          <a:solidFill>
                            <a:srgbClr val="FF0000"/>
                          </a:solidFill>
                        </a:rPr>
                        <a:t>. </a:t>
                      </a:r>
                      <a:r>
                        <a:rPr lang="ru-RU" sz="2200" b="0" u="sng" dirty="0" err="1" smtClean="0">
                          <a:solidFill>
                            <a:srgbClr val="FF0000"/>
                          </a:solidFill>
                        </a:rPr>
                        <a:t>конф</a:t>
                      </a:r>
                      <a:r>
                        <a:rPr lang="ru-RU" sz="2200" b="0" u="sng" dirty="0" smtClean="0">
                          <a:solidFill>
                            <a:srgbClr val="FF0000"/>
                          </a:solidFill>
                        </a:rPr>
                        <a:t>.  </a:t>
                      </a:r>
                      <a:r>
                        <a:rPr lang="ru-RU" sz="2200" dirty="0" smtClean="0"/>
                        <a:t>(Архангельск, 8–11 </a:t>
                      </a:r>
                      <a:r>
                        <a:rPr lang="ru-RU" sz="2200" u="sng" dirty="0" smtClean="0">
                          <a:solidFill>
                            <a:srgbClr val="FF0000"/>
                          </a:solidFill>
                        </a:rPr>
                        <a:t>авг</a:t>
                      </a:r>
                      <a:r>
                        <a:rPr lang="ru-RU" sz="2200" dirty="0" smtClean="0"/>
                        <a:t>. 2013 г.). – Архангельск, 2013. – С. 93–94.</a:t>
                      </a:r>
                      <a:endParaRPr lang="ru-RU" altLang="ru-RU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530225" algn="l">
                        <a:defRPr/>
                      </a:pPr>
                      <a:r>
                        <a:rPr lang="ru-RU" sz="2200" dirty="0" smtClean="0"/>
                        <a:t>Карманов А. П. Анализ </a:t>
                      </a:r>
                      <a:r>
                        <a:rPr lang="ru-RU" sz="2200" dirty="0" err="1" smtClean="0"/>
                        <a:t>ИК-спектров</a:t>
                      </a:r>
                      <a:r>
                        <a:rPr lang="ru-RU" sz="2200" dirty="0" smtClean="0"/>
                        <a:t> медицинских лигнинов / А. П. Карманов, О. Ю. Деркачева, Л. С. Кочева. – </a:t>
                      </a:r>
                      <a:r>
                        <a:rPr lang="ru-RU" sz="2200" dirty="0" smtClean="0">
                          <a:solidFill>
                            <a:srgbClr val="FF0000"/>
                          </a:solidFill>
                        </a:rPr>
                        <a:t>Текст : непосредственный  </a:t>
                      </a:r>
                      <a:r>
                        <a:rPr lang="ru-RU" sz="2200" dirty="0" smtClean="0"/>
                        <a:t>// Физикохимия растительных полимеров : материалы V  </a:t>
                      </a:r>
                      <a:r>
                        <a:rPr lang="ru-RU" sz="2200" u="sng" dirty="0" smtClean="0">
                          <a:solidFill>
                            <a:srgbClr val="FF0000"/>
                          </a:solidFill>
                        </a:rPr>
                        <a:t>Международной конференции  </a:t>
                      </a:r>
                      <a:r>
                        <a:rPr lang="ru-RU" sz="2200" dirty="0" smtClean="0"/>
                        <a:t>(Архангельск, 8–11 </a:t>
                      </a:r>
                      <a:r>
                        <a:rPr lang="ru-RU" sz="2200" u="sng" dirty="0" smtClean="0">
                          <a:solidFill>
                            <a:srgbClr val="FF0000"/>
                          </a:solidFill>
                        </a:rPr>
                        <a:t>августа</a:t>
                      </a:r>
                      <a:r>
                        <a:rPr lang="ru-RU" sz="2200" dirty="0" smtClean="0"/>
                        <a:t> 2013 года). – Архангельск, 2013. – С. 93–94.</a:t>
                      </a:r>
                      <a:endParaRPr lang="ru-RU" altLang="ru-RU" sz="2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8" descr="C:\Users\vsekane4to\Desktop\Без-имени-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63050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843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7DEE40B-4D69-4B1E-9150-A4A7D8AE671C}" type="slidenum">
              <a:rPr lang="ru-RU" altLang="ru-RU" smtClean="0"/>
              <a:pPr/>
              <a:t>42</a:t>
            </a:fld>
            <a:endParaRPr lang="ru-RU" altLang="ru-RU" smtClean="0"/>
          </a:p>
        </p:txBody>
      </p:sp>
      <p:sp>
        <p:nvSpPr>
          <p:cNvPr id="35844" name="Заголовок 18"/>
          <p:cNvSpPr txBox="1">
            <a:spLocks/>
          </p:cNvSpPr>
          <p:nvPr/>
        </p:nvSpPr>
        <p:spPr bwMode="auto">
          <a:xfrm>
            <a:off x="1476375" y="0"/>
            <a:ext cx="7667625" cy="81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defTabSz="427038"/>
            <a:r>
              <a:rPr lang="ru-RU" sz="2800" b="1">
                <a:solidFill>
                  <a:srgbClr val="FF0000"/>
                </a:solidFill>
              </a:rPr>
              <a:t> </a:t>
            </a:r>
            <a:r>
              <a:rPr lang="ru-RU" altLang="ru-RU" sz="2800" b="1">
                <a:solidFill>
                  <a:srgbClr val="FF0000"/>
                </a:solidFill>
              </a:rPr>
              <a:t>Пример БО с</a:t>
            </a:r>
            <a:r>
              <a:rPr lang="ru-RU" sz="2800" b="1">
                <a:solidFill>
                  <a:srgbClr val="FF0000"/>
                </a:solidFill>
              </a:rPr>
              <a:t>татьи с продолжением</a:t>
            </a:r>
            <a:br>
              <a:rPr lang="ru-RU" sz="2800" b="1">
                <a:solidFill>
                  <a:srgbClr val="FF0000"/>
                </a:solidFill>
              </a:rPr>
            </a:br>
            <a:r>
              <a:rPr lang="ru-RU" sz="2800" b="1">
                <a:solidFill>
                  <a:srgbClr val="FF0000"/>
                </a:solidFill>
              </a:rPr>
              <a:t>(в двух журналах)</a:t>
            </a:r>
            <a:endParaRPr lang="ru-RU" altLang="ru-RU" sz="2800" b="1">
              <a:solidFill>
                <a:srgbClr val="FF0000"/>
              </a:solidFill>
            </a:endParaRPr>
          </a:p>
        </p:txBody>
      </p:sp>
      <p:sp>
        <p:nvSpPr>
          <p:cNvPr id="35845" name="Содержимое 19"/>
          <p:cNvSpPr txBox="1">
            <a:spLocks/>
          </p:cNvSpPr>
          <p:nvPr/>
        </p:nvSpPr>
        <p:spPr bwMode="auto">
          <a:xfrm>
            <a:off x="250825" y="5949950"/>
            <a:ext cx="8642350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 altLang="ru-RU" sz="2200" b="1" i="1">
              <a:solidFill>
                <a:srgbClr val="FF0000"/>
              </a:solidFill>
            </a:endParaRPr>
          </a:p>
        </p:txBody>
      </p:sp>
      <p:graphicFrame>
        <p:nvGraphicFramePr>
          <p:cNvPr id="6" name="Содержимое 4"/>
          <p:cNvGraphicFramePr>
            <a:graphicFrameLocks/>
          </p:cNvGraphicFramePr>
          <p:nvPr/>
        </p:nvGraphicFramePr>
        <p:xfrm>
          <a:off x="268288" y="1028700"/>
          <a:ext cx="8640960" cy="53530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480"/>
                <a:gridCol w="4320480"/>
              </a:tblGrid>
              <a:tr h="476174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по ГОСТ 7.1–2003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/>
                        <a:t>по</a:t>
                      </a:r>
                      <a:r>
                        <a:rPr lang="ru-RU" sz="2000" baseline="0" dirty="0" smtClean="0"/>
                        <a:t> ГОСТ Р 7.0.100</a:t>
                      </a:r>
                      <a:r>
                        <a:rPr lang="ru-RU" sz="2000" dirty="0" smtClean="0"/>
                        <a:t>–</a:t>
                      </a:r>
                      <a:r>
                        <a:rPr lang="ru-RU" sz="2000" baseline="0" dirty="0" smtClean="0"/>
                        <a:t>2018</a:t>
                      </a:r>
                      <a:endParaRPr lang="ru-RU" sz="2000" dirty="0"/>
                    </a:p>
                  </a:txBody>
                  <a:tcPr/>
                </a:tc>
              </a:tr>
              <a:tr h="4084366">
                <a:tc>
                  <a:txBody>
                    <a:bodyPr/>
                    <a:lstStyle/>
                    <a:p>
                      <a:pPr marL="0" marR="0" indent="530225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An outbreak of tuberculosis due to Mycobacterium </a:t>
                      </a:r>
                      <a:r>
                        <a:rPr lang="en-US" sz="2400" dirty="0" err="1" smtClean="0"/>
                        <a:t>bovis</a:t>
                      </a:r>
                      <a:r>
                        <a:rPr lang="en-US" sz="2400" dirty="0" smtClean="0"/>
                        <a:t> infection in a pack of English Foxhounds (2016</a:t>
                      </a:r>
                      <a:r>
                        <a:rPr lang="ru-RU" sz="2400" dirty="0" smtClean="0"/>
                        <a:t>–</a:t>
                      </a:r>
                      <a:r>
                        <a:rPr lang="en-US" sz="2400" dirty="0" smtClean="0"/>
                        <a:t>2017) /  C. </a:t>
                      </a:r>
                      <a:r>
                        <a:rPr lang="en-US" sz="2400" dirty="0" err="1" smtClean="0"/>
                        <a:t>O'Halloran</a:t>
                      </a:r>
                      <a:r>
                        <a:rPr lang="en-US" sz="2400" dirty="0" smtClean="0"/>
                        <a:t> [et al.] // </a:t>
                      </a:r>
                      <a:r>
                        <a:rPr lang="en-US" sz="2400" dirty="0" err="1" smtClean="0"/>
                        <a:t>Transboundary</a:t>
                      </a:r>
                      <a:r>
                        <a:rPr lang="en-US" sz="2400" dirty="0" smtClean="0"/>
                        <a:t> and emerging diseases</a:t>
                      </a:r>
                      <a:r>
                        <a:rPr lang="ru-RU" sz="2400" dirty="0" smtClean="0"/>
                        <a:t>. – 2018. – </a:t>
                      </a:r>
                      <a:r>
                        <a:rPr lang="en-US" sz="2400" dirty="0" err="1" smtClean="0">
                          <a:solidFill>
                            <a:srgbClr val="FF0000"/>
                          </a:solidFill>
                        </a:rPr>
                        <a:t>Vol</a:t>
                      </a:r>
                      <a:r>
                        <a:rPr lang="ru-RU" sz="2400" dirty="0" smtClean="0">
                          <a:solidFill>
                            <a:srgbClr val="FF0000"/>
                          </a:solidFill>
                        </a:rPr>
                        <a:t>. 6</a:t>
                      </a:r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5</a:t>
                      </a:r>
                      <a:r>
                        <a:rPr lang="ru-RU" sz="2400" dirty="0" smtClean="0">
                          <a:solidFill>
                            <a:srgbClr val="FF0000"/>
                          </a:solidFill>
                        </a:rPr>
                        <a:t>, </a:t>
                      </a:r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N</a:t>
                      </a:r>
                      <a:r>
                        <a:rPr lang="ru-RU" sz="240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6</a:t>
                      </a:r>
                      <a:r>
                        <a:rPr lang="ru-RU" sz="2400" dirty="0" smtClean="0"/>
                        <a:t>. – </a:t>
                      </a:r>
                      <a:r>
                        <a:rPr lang="en-US" sz="2400" dirty="0" smtClean="0"/>
                        <a:t>P</a:t>
                      </a:r>
                      <a:r>
                        <a:rPr lang="ru-RU" sz="2400" dirty="0" smtClean="0"/>
                        <a:t>. </a:t>
                      </a:r>
                      <a:r>
                        <a:rPr lang="en-US" sz="2400" dirty="0" smtClean="0"/>
                        <a:t>1872</a:t>
                      </a:r>
                      <a:r>
                        <a:rPr lang="ru-RU" sz="2400" dirty="0" smtClean="0"/>
                        <a:t>–1</a:t>
                      </a:r>
                      <a:r>
                        <a:rPr lang="en-US" sz="2400" dirty="0" smtClean="0"/>
                        <a:t>884</a:t>
                      </a:r>
                      <a:r>
                        <a:rPr lang="ru-RU" sz="2400" dirty="0" smtClean="0"/>
                        <a:t> </a:t>
                      </a:r>
                      <a:r>
                        <a:rPr lang="ru-RU" sz="2400" dirty="0" smtClean="0">
                          <a:solidFill>
                            <a:srgbClr val="FF0000"/>
                          </a:solidFill>
                        </a:rPr>
                        <a:t>; </a:t>
                      </a:r>
                      <a:r>
                        <a:rPr lang="ru-RU" sz="2400" dirty="0" smtClean="0"/>
                        <a:t>2019. – </a:t>
                      </a:r>
                      <a:r>
                        <a:rPr lang="en-US" sz="2400" dirty="0" err="1" smtClean="0">
                          <a:solidFill>
                            <a:srgbClr val="FF0000"/>
                          </a:solidFill>
                        </a:rPr>
                        <a:t>Vol</a:t>
                      </a:r>
                      <a:r>
                        <a:rPr lang="ru-RU" sz="2400" dirty="0" smtClean="0">
                          <a:solidFill>
                            <a:srgbClr val="FF0000"/>
                          </a:solidFill>
                        </a:rPr>
                        <a:t>. 66, </a:t>
                      </a:r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N </a:t>
                      </a:r>
                      <a:r>
                        <a:rPr lang="ru-RU" sz="240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r>
                        <a:rPr lang="ru-RU" sz="2400" dirty="0" smtClean="0"/>
                        <a:t>. – </a:t>
                      </a:r>
                      <a:r>
                        <a:rPr lang="en-US" sz="2400" dirty="0" smtClean="0"/>
                        <a:t>P</a:t>
                      </a:r>
                      <a:r>
                        <a:rPr lang="ru-RU" sz="2400" dirty="0" smtClean="0"/>
                        <a:t>. </a:t>
                      </a:r>
                      <a:r>
                        <a:rPr lang="en-US" sz="2400" dirty="0" smtClean="0"/>
                        <a:t>72</a:t>
                      </a:r>
                      <a:r>
                        <a:rPr lang="ru-RU" sz="2400" dirty="0" smtClean="0"/>
                        <a:t>–9</a:t>
                      </a:r>
                      <a:r>
                        <a:rPr lang="en-US" sz="2400" dirty="0" smtClean="0"/>
                        <a:t>4</a:t>
                      </a:r>
                      <a:r>
                        <a:rPr lang="ru-RU" sz="2400" dirty="0" smtClean="0"/>
                        <a:t>.</a:t>
                      </a:r>
                      <a:endParaRPr lang="ru-RU" altLang="ru-RU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530225">
                        <a:defRPr/>
                      </a:pPr>
                      <a:r>
                        <a:rPr lang="en-US" sz="2400" dirty="0" smtClean="0"/>
                        <a:t>An outbreak of tuberculosis due to Mycobacterium </a:t>
                      </a:r>
                      <a:r>
                        <a:rPr lang="en-US" sz="2400" dirty="0" err="1" smtClean="0"/>
                        <a:t>bovis</a:t>
                      </a:r>
                      <a:r>
                        <a:rPr lang="en-US" sz="2400" dirty="0" smtClean="0"/>
                        <a:t> infection in a pack of English Foxhounds (2016</a:t>
                      </a:r>
                      <a:r>
                        <a:rPr lang="ru-RU" sz="2400" dirty="0" smtClean="0"/>
                        <a:t>–</a:t>
                      </a:r>
                      <a:r>
                        <a:rPr lang="en-US" sz="2400" dirty="0" smtClean="0"/>
                        <a:t>2017) /  C. </a:t>
                      </a:r>
                      <a:r>
                        <a:rPr lang="en-US" sz="2400" dirty="0" err="1" smtClean="0"/>
                        <a:t>O'Halloran</a:t>
                      </a:r>
                      <a:r>
                        <a:rPr lang="en-US" sz="2400" dirty="0" smtClean="0"/>
                        <a:t>, J. C. Hope, M. </a:t>
                      </a:r>
                      <a:r>
                        <a:rPr lang="en-US" sz="2400" dirty="0" err="1" smtClean="0"/>
                        <a:t>Dobromylskyj</a:t>
                      </a:r>
                      <a:r>
                        <a:rPr lang="en-US" sz="2400" dirty="0" smtClean="0"/>
                        <a:t> [et al.] // </a:t>
                      </a:r>
                      <a:r>
                        <a:rPr lang="en-US" sz="2400" dirty="0" err="1" smtClean="0"/>
                        <a:t>Transboundary</a:t>
                      </a:r>
                      <a:r>
                        <a:rPr lang="en-US" sz="2400" dirty="0" smtClean="0"/>
                        <a:t> and emerging diseases</a:t>
                      </a:r>
                      <a:r>
                        <a:rPr lang="ru-RU" sz="2400" dirty="0" smtClean="0"/>
                        <a:t>. – 2018. – </a:t>
                      </a:r>
                      <a:r>
                        <a:rPr lang="en-US" sz="2400" dirty="0" err="1" smtClean="0">
                          <a:solidFill>
                            <a:srgbClr val="FF0000"/>
                          </a:solidFill>
                        </a:rPr>
                        <a:t>Vol</a:t>
                      </a:r>
                      <a:r>
                        <a:rPr lang="ru-RU" sz="2400" dirty="0" smtClean="0">
                          <a:solidFill>
                            <a:srgbClr val="FF0000"/>
                          </a:solidFill>
                        </a:rPr>
                        <a:t>. 6</a:t>
                      </a:r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5</a:t>
                      </a:r>
                      <a:r>
                        <a:rPr lang="ru-RU" sz="2400" dirty="0" smtClean="0">
                          <a:solidFill>
                            <a:srgbClr val="FF0000"/>
                          </a:solidFill>
                        </a:rPr>
                        <a:t>, </a:t>
                      </a:r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N 6</a:t>
                      </a:r>
                      <a:r>
                        <a:rPr lang="ru-RU" sz="2400" dirty="0" smtClean="0"/>
                        <a:t>. – </a:t>
                      </a:r>
                      <a:r>
                        <a:rPr lang="en-US" sz="2400" dirty="0" smtClean="0"/>
                        <a:t>P</a:t>
                      </a:r>
                      <a:r>
                        <a:rPr lang="ru-RU" sz="2400" dirty="0" smtClean="0"/>
                        <a:t>. </a:t>
                      </a:r>
                      <a:r>
                        <a:rPr lang="en-US" sz="2400" dirty="0" smtClean="0"/>
                        <a:t>1872</a:t>
                      </a:r>
                      <a:r>
                        <a:rPr lang="ru-RU" sz="2400" dirty="0" smtClean="0"/>
                        <a:t>–1</a:t>
                      </a:r>
                      <a:r>
                        <a:rPr lang="en-US" sz="2400" dirty="0" smtClean="0"/>
                        <a:t>884</a:t>
                      </a:r>
                      <a:r>
                        <a:rPr lang="ru-RU" sz="2400" dirty="0" smtClean="0"/>
                        <a:t> </a:t>
                      </a:r>
                      <a:r>
                        <a:rPr lang="ru-RU" sz="2400" dirty="0" smtClean="0">
                          <a:solidFill>
                            <a:srgbClr val="FF0000"/>
                          </a:solidFill>
                        </a:rPr>
                        <a:t>; </a:t>
                      </a:r>
                      <a:r>
                        <a:rPr lang="ru-RU" sz="2400" dirty="0" smtClean="0"/>
                        <a:t>2019. – </a:t>
                      </a:r>
                      <a:r>
                        <a:rPr lang="en-US" sz="2400" dirty="0" err="1" smtClean="0">
                          <a:solidFill>
                            <a:srgbClr val="FF0000"/>
                          </a:solidFill>
                        </a:rPr>
                        <a:t>Vol</a:t>
                      </a:r>
                      <a:r>
                        <a:rPr lang="ru-RU" sz="2400" dirty="0" smtClean="0">
                          <a:solidFill>
                            <a:srgbClr val="FF0000"/>
                          </a:solidFill>
                        </a:rPr>
                        <a:t>. 66, </a:t>
                      </a:r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N </a:t>
                      </a:r>
                      <a:r>
                        <a:rPr lang="ru-RU" sz="240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r>
                        <a:rPr lang="ru-RU" sz="2400" dirty="0" smtClean="0"/>
                        <a:t>. – </a:t>
                      </a:r>
                      <a:r>
                        <a:rPr lang="en-US" sz="2400" dirty="0" smtClean="0"/>
                        <a:t>P</a:t>
                      </a:r>
                      <a:r>
                        <a:rPr lang="ru-RU" sz="2400" dirty="0" smtClean="0"/>
                        <a:t>. </a:t>
                      </a:r>
                      <a:r>
                        <a:rPr lang="en-US" sz="2400" dirty="0" smtClean="0"/>
                        <a:t>72</a:t>
                      </a:r>
                      <a:r>
                        <a:rPr lang="ru-RU" sz="2400" dirty="0" smtClean="0"/>
                        <a:t>–9</a:t>
                      </a:r>
                      <a:r>
                        <a:rPr lang="en-US" sz="2400" dirty="0" smtClean="0"/>
                        <a:t>4</a:t>
                      </a:r>
                      <a:r>
                        <a:rPr lang="ru-RU" sz="2400" dirty="0" smtClean="0"/>
                        <a:t>.</a:t>
                      </a:r>
                    </a:p>
                    <a:p>
                      <a:pPr marL="0" marR="0" indent="5302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rgbClr val="FF0000"/>
                          </a:solidFill>
                        </a:rPr>
                        <a:t>Т. 325, </a:t>
                      </a:r>
                      <a:r>
                        <a:rPr lang="ru-RU" sz="1800" dirty="0" err="1" smtClean="0">
                          <a:solidFill>
                            <a:srgbClr val="FF0000"/>
                          </a:solidFill>
                        </a:rPr>
                        <a:t>вып</a:t>
                      </a:r>
                      <a:r>
                        <a:rPr lang="ru-RU" sz="1800" dirty="0" smtClean="0">
                          <a:solidFill>
                            <a:srgbClr val="FF0000"/>
                          </a:solidFill>
                        </a:rPr>
                        <a:t>. 5</a:t>
                      </a:r>
                      <a:endParaRPr lang="ru-RU" sz="1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532495">
                <a:tc>
                  <a:txBody>
                    <a:bodyPr/>
                    <a:lstStyle/>
                    <a:p>
                      <a:pPr marL="0" indent="542925"/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Особенность</a:t>
                      </a:r>
                      <a:r>
                        <a:rPr lang="ru-RU" sz="1800" b="1" dirty="0" smtClean="0"/>
                        <a:t> (п. 7.5.1.1):</a:t>
                      </a:r>
                    </a:p>
                    <a:p>
                      <a:r>
                        <a:rPr lang="ru-RU" sz="2800" b="1" i="1" dirty="0" err="1" smtClean="0">
                          <a:solidFill>
                            <a:srgbClr val="FF0000"/>
                          </a:solidFill>
                        </a:rPr>
                        <a:t>Vol</a:t>
                      </a:r>
                      <a:r>
                        <a:rPr lang="ru-RU" sz="2800" b="1" i="1" dirty="0" smtClean="0">
                          <a:solidFill>
                            <a:srgbClr val="FF0000"/>
                          </a:solidFill>
                        </a:rPr>
                        <a:t>. 18, </a:t>
                      </a:r>
                      <a:r>
                        <a:rPr lang="en-US" sz="2800" b="1" i="1" dirty="0" smtClean="0">
                          <a:solidFill>
                            <a:srgbClr val="FF0000"/>
                          </a:solidFill>
                        </a:rPr>
                        <a:t>N </a:t>
                      </a:r>
                      <a:r>
                        <a:rPr lang="ru-RU" sz="2800" b="1" i="1" dirty="0" smtClean="0">
                          <a:solidFill>
                            <a:srgbClr val="FF0000"/>
                          </a:solidFill>
                        </a:rPr>
                        <a:t>1 </a:t>
                      </a:r>
                      <a:endParaRPr lang="ru-RU" altLang="ru-RU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5302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Особенность (п. 7.6.1.1):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i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Vol</a:t>
                      </a:r>
                      <a:r>
                        <a:rPr lang="ru-RU" sz="2800" b="1" i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. 18, </a:t>
                      </a:r>
                      <a:r>
                        <a:rPr lang="ru-RU" sz="2800" b="1" i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nr</a:t>
                      </a:r>
                      <a:r>
                        <a:rPr lang="ru-RU" sz="2800" b="1" i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 1 </a:t>
                      </a:r>
                      <a:endParaRPr lang="ru-RU" sz="2800" b="1" i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58" name="Picture 8" descr="C:\Users\vsekane4to\Desktop\Без-имени-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63050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5059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88F6F0C-C102-40B0-95DA-753A9EB0DA14}" type="slidenum">
              <a:rPr lang="ru-RU" altLang="ru-RU" smtClean="0"/>
              <a:pPr/>
              <a:t>43</a:t>
            </a:fld>
            <a:endParaRPr lang="ru-RU" altLang="ru-RU" smtClean="0"/>
          </a:p>
        </p:txBody>
      </p:sp>
      <p:sp>
        <p:nvSpPr>
          <p:cNvPr id="45060" name="Заголовок 18"/>
          <p:cNvSpPr txBox="1">
            <a:spLocks/>
          </p:cNvSpPr>
          <p:nvPr/>
        </p:nvSpPr>
        <p:spPr bwMode="auto">
          <a:xfrm>
            <a:off x="1476375" y="0"/>
            <a:ext cx="7667625" cy="81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2800" b="1">
                <a:solidFill>
                  <a:srgbClr val="FF0000"/>
                </a:solidFill>
              </a:rPr>
              <a:t> </a:t>
            </a:r>
            <a:r>
              <a:rPr lang="ru-RU" altLang="ru-RU" sz="2800" b="1">
                <a:solidFill>
                  <a:srgbClr val="FF0000"/>
                </a:solidFill>
              </a:rPr>
              <a:t>Пример БО р</a:t>
            </a:r>
            <a:r>
              <a:rPr lang="ru-RU" sz="2800" b="1">
                <a:solidFill>
                  <a:srgbClr val="FF0000"/>
                </a:solidFill>
              </a:rPr>
              <a:t>ецензии на книгу</a:t>
            </a:r>
            <a:endParaRPr lang="ru-RU" altLang="ru-RU" sz="2800" b="1">
              <a:solidFill>
                <a:srgbClr val="FF0000"/>
              </a:solidFill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52388" y="908050"/>
          <a:ext cx="9015288" cy="52819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07644"/>
                <a:gridCol w="4507644"/>
              </a:tblGrid>
              <a:tr h="35210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по ГОСТ 7.1–2003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по</a:t>
                      </a:r>
                      <a:r>
                        <a:rPr lang="ru-RU" sz="1800" baseline="0" dirty="0" smtClean="0"/>
                        <a:t> ГОСТ Р 7.0.100</a:t>
                      </a:r>
                      <a:r>
                        <a:rPr lang="ru-RU" sz="1800" dirty="0" smtClean="0"/>
                        <a:t>–</a:t>
                      </a:r>
                      <a:r>
                        <a:rPr lang="ru-RU" sz="1800" baseline="0" dirty="0" smtClean="0"/>
                        <a:t>2018</a:t>
                      </a:r>
                      <a:endParaRPr lang="ru-RU" sz="1800" dirty="0"/>
                    </a:p>
                  </a:txBody>
                  <a:tcPr/>
                </a:tc>
              </a:tr>
              <a:tr h="2141971">
                <a:tc>
                  <a:txBody>
                    <a:bodyPr/>
                    <a:lstStyle/>
                    <a:p>
                      <a:pPr indent="530225" algn="just">
                        <a:defRPr/>
                      </a:pPr>
                      <a:r>
                        <a:rPr lang="en-US" sz="2000" dirty="0" smtClean="0"/>
                        <a:t>Wilson A</a:t>
                      </a:r>
                      <a:r>
                        <a:rPr lang="ru-RU" sz="2000" dirty="0" smtClean="0"/>
                        <a:t>.</a:t>
                      </a:r>
                      <a:r>
                        <a:rPr lang="en-US" sz="2000" dirty="0" smtClean="0"/>
                        <a:t> [Review] / A</a:t>
                      </a:r>
                      <a:r>
                        <a:rPr lang="ru-RU" sz="2000" dirty="0" smtClean="0"/>
                        <a:t>.</a:t>
                      </a:r>
                      <a:r>
                        <a:rPr lang="en-US" sz="2000" dirty="0" smtClean="0"/>
                        <a:t> Wilson // </a:t>
                      </a:r>
                      <a:r>
                        <a:rPr lang="en-US" sz="2000" dirty="0" err="1" smtClean="0"/>
                        <a:t>Solanus</a:t>
                      </a:r>
                      <a:r>
                        <a:rPr lang="en-US" sz="2000" dirty="0" smtClean="0"/>
                        <a:t>. – 2001. – Vol. 15. – P. 157–158. – Rev. op.: Independent Ukraine : </a:t>
                      </a:r>
                      <a:r>
                        <a:rPr lang="ru-RU" sz="2000" dirty="0" smtClean="0"/>
                        <a:t>а</a:t>
                      </a:r>
                      <a:r>
                        <a:rPr lang="en-US" sz="2000" dirty="0" smtClean="0"/>
                        <a:t> bibliographical guide to English-language publications, 1989–1999 / </a:t>
                      </a:r>
                      <a:r>
                        <a:rPr lang="en-US" sz="2000" dirty="0" err="1" smtClean="0"/>
                        <a:t>Bohdan</a:t>
                      </a:r>
                      <a:r>
                        <a:rPr lang="en-US" sz="2000" dirty="0" smtClean="0"/>
                        <a:t> S. </a:t>
                      </a:r>
                      <a:r>
                        <a:rPr lang="en-US" sz="2000" dirty="0" err="1" smtClean="0"/>
                        <a:t>Winar</a:t>
                      </a:r>
                      <a:r>
                        <a:rPr lang="en-US" sz="2000" dirty="0" smtClean="0"/>
                        <a:t>. </a:t>
                      </a:r>
                      <a:r>
                        <a:rPr lang="en-US" sz="20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–</a:t>
                      </a:r>
                      <a:r>
                        <a:rPr lang="en-US" sz="2000" dirty="0" smtClean="0"/>
                        <a:t> Englewood : </a:t>
                      </a:r>
                      <a:r>
                        <a:rPr lang="en-US" sz="2000" dirty="0" err="1" smtClean="0"/>
                        <a:t>Ukr</a:t>
                      </a:r>
                      <a:r>
                        <a:rPr lang="en-US" sz="2000" dirty="0" smtClean="0"/>
                        <a:t>. </a:t>
                      </a:r>
                      <a:r>
                        <a:rPr lang="ru-RU" sz="2000" dirty="0" err="1" smtClean="0"/>
                        <a:t>Acad</a:t>
                      </a:r>
                      <a:r>
                        <a:rPr lang="ru-RU" sz="2000" dirty="0" smtClean="0"/>
                        <a:t>. </a:t>
                      </a:r>
                      <a:r>
                        <a:rPr lang="ru-RU" sz="2000" dirty="0" err="1" smtClean="0"/>
                        <a:t>Press</a:t>
                      </a:r>
                      <a:r>
                        <a:rPr lang="ru-RU" sz="2000" dirty="0" smtClean="0"/>
                        <a:t>, 2000</a:t>
                      </a:r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r>
                        <a:rPr lang="ru-RU" sz="20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– </a:t>
                      </a:r>
                      <a:r>
                        <a:rPr lang="ru-RU" sz="2000" dirty="0" smtClean="0"/>
                        <a:t>XIV, 552 </a:t>
                      </a:r>
                      <a:r>
                        <a:rPr lang="ru-RU" sz="2000" dirty="0" err="1" smtClean="0"/>
                        <a:t>p</a:t>
                      </a:r>
                      <a:r>
                        <a:rPr lang="ru-RU" sz="2000" dirty="0" smtClean="0"/>
                        <a:t>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530225" algn="just">
                        <a:defRPr/>
                      </a:pPr>
                      <a:r>
                        <a:rPr lang="en-US" sz="2000" dirty="0" smtClean="0"/>
                        <a:t>Wilson A</a:t>
                      </a:r>
                      <a:r>
                        <a:rPr lang="ru-RU" sz="2000" dirty="0" smtClean="0"/>
                        <a:t>.</a:t>
                      </a:r>
                      <a:r>
                        <a:rPr lang="en-US" sz="2000" dirty="0" smtClean="0"/>
                        <a:t> [Review] / A</a:t>
                      </a:r>
                      <a:r>
                        <a:rPr lang="ru-RU" sz="2000" dirty="0" smtClean="0"/>
                        <a:t>.</a:t>
                      </a:r>
                      <a:r>
                        <a:rPr lang="en-US" sz="2000" dirty="0" smtClean="0"/>
                        <a:t> Wilson // </a:t>
                      </a:r>
                      <a:r>
                        <a:rPr lang="en-US" sz="2000" dirty="0" err="1" smtClean="0"/>
                        <a:t>Solanus</a:t>
                      </a:r>
                      <a:r>
                        <a:rPr lang="en-US" sz="2000" dirty="0" smtClean="0"/>
                        <a:t>. – 2001. – Vol. 15. – P. 157–158. – Rev. op.: Independent Ukraine : </a:t>
                      </a:r>
                      <a:r>
                        <a:rPr lang="ru-RU" sz="2000" dirty="0" smtClean="0"/>
                        <a:t>а</a:t>
                      </a:r>
                      <a:r>
                        <a:rPr lang="en-US" sz="2000" dirty="0" smtClean="0"/>
                        <a:t> bibliographical guide to English-language publications, 1989–1999 / </a:t>
                      </a:r>
                      <a:r>
                        <a:rPr lang="en-US" sz="2000" dirty="0" err="1" smtClean="0"/>
                        <a:t>Bohdan</a:t>
                      </a:r>
                      <a:r>
                        <a:rPr lang="en-US" sz="2000" dirty="0" smtClean="0"/>
                        <a:t> S. </a:t>
                      </a:r>
                      <a:r>
                        <a:rPr lang="en-US" sz="2000" dirty="0" err="1" smtClean="0"/>
                        <a:t>Winar</a:t>
                      </a:r>
                      <a:r>
                        <a:rPr lang="en-US" sz="2000" dirty="0" smtClean="0"/>
                        <a:t>. Englewood : </a:t>
                      </a:r>
                      <a:r>
                        <a:rPr lang="en-US" sz="2000" dirty="0" err="1" smtClean="0"/>
                        <a:t>Ukr</a:t>
                      </a:r>
                      <a:r>
                        <a:rPr lang="en-US" sz="2000" dirty="0" smtClean="0"/>
                        <a:t>. </a:t>
                      </a:r>
                      <a:r>
                        <a:rPr lang="ru-RU" sz="2000" dirty="0" err="1" smtClean="0"/>
                        <a:t>Acad</a:t>
                      </a:r>
                      <a:r>
                        <a:rPr lang="ru-RU" sz="2000" dirty="0" smtClean="0"/>
                        <a:t>. </a:t>
                      </a:r>
                      <a:r>
                        <a:rPr lang="ru-RU" sz="2000" dirty="0" err="1" smtClean="0"/>
                        <a:t>Press</a:t>
                      </a:r>
                      <a:r>
                        <a:rPr lang="ru-RU" sz="2000" dirty="0" smtClean="0"/>
                        <a:t>, 2000. XIV, 552 </a:t>
                      </a:r>
                      <a:r>
                        <a:rPr lang="ru-RU" sz="2000" dirty="0" err="1" smtClean="0"/>
                        <a:t>p</a:t>
                      </a:r>
                      <a:r>
                        <a:rPr lang="ru-RU" sz="2000" dirty="0" smtClean="0"/>
                        <a:t>.</a:t>
                      </a:r>
                    </a:p>
                  </a:txBody>
                  <a:tcPr/>
                </a:tc>
              </a:tr>
              <a:tr h="2691169">
                <a:tc>
                  <a:txBody>
                    <a:bodyPr/>
                    <a:lstStyle/>
                    <a:p>
                      <a:pPr marL="0" marR="0" indent="530225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Косован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Е. А. Как звучит? / </a:t>
                      </a:r>
                      <a:r>
                        <a:rPr lang="ru-RU" sz="2000" dirty="0" smtClean="0"/>
                        <a:t>Е. А. </a:t>
                      </a:r>
                      <a:r>
                        <a:rPr lang="ru-RU" sz="2000" dirty="0" err="1" smtClean="0"/>
                        <a:t>Косован</a:t>
                      </a:r>
                      <a:r>
                        <a:rPr lang="ru-RU" sz="2000" dirty="0" smtClean="0"/>
                        <a:t>, И. Е. </a:t>
                      </a:r>
                      <a:r>
                        <a:rPr lang="ru-RU" sz="2000" dirty="0" err="1" smtClean="0"/>
                        <a:t>Ханова</a:t>
                      </a:r>
                      <a:r>
                        <a:rPr lang="ru-RU" sz="2000" dirty="0" smtClean="0"/>
                        <a:t> // Отечественные архивы. – 2019. – № 1. – С. 110–112. – </a:t>
                      </a:r>
                      <a:r>
                        <a:rPr lang="ru-RU" sz="2000" dirty="0" err="1" smtClean="0"/>
                        <a:t>Рец</a:t>
                      </a:r>
                      <a:r>
                        <a:rPr lang="ru-RU" sz="2000" dirty="0" smtClean="0"/>
                        <a:t>. на кн.: «Это память моя, это вера моя – комсомол, комсомол, комсомол» (1920–1990-е гг.) : </a:t>
                      </a:r>
                      <a:r>
                        <a:rPr lang="ru-RU" sz="2000" dirty="0" smtClean="0">
                          <a:solidFill>
                            <a:srgbClr val="FF0000"/>
                          </a:solidFill>
                        </a:rPr>
                        <a:t>сб. </a:t>
                      </a:r>
                      <a:r>
                        <a:rPr lang="ru-RU" sz="2000" dirty="0" err="1" smtClean="0">
                          <a:solidFill>
                            <a:srgbClr val="FF0000"/>
                          </a:solidFill>
                        </a:rPr>
                        <a:t>докл</a:t>
                      </a:r>
                      <a:r>
                        <a:rPr lang="ru-RU" sz="2000" dirty="0" smtClean="0">
                          <a:solidFill>
                            <a:srgbClr val="FF0000"/>
                          </a:solidFill>
                        </a:rPr>
                        <a:t>. </a:t>
                      </a:r>
                      <a:r>
                        <a:rPr lang="ru-RU" sz="2000" dirty="0" smtClean="0"/>
                        <a:t>и материалов / </a:t>
                      </a:r>
                      <a:r>
                        <a:rPr lang="ru-RU" sz="2000" dirty="0" smtClean="0">
                          <a:solidFill>
                            <a:srgbClr val="FF0000"/>
                          </a:solidFill>
                        </a:rPr>
                        <a:t>сост.</a:t>
                      </a:r>
                      <a:r>
                        <a:rPr lang="ru-RU" sz="2000" dirty="0" smtClean="0"/>
                        <a:t> Л. Д. </a:t>
                      </a:r>
                      <a:r>
                        <a:rPr lang="ru-RU" sz="2000" dirty="0" err="1" smtClean="0"/>
                        <a:t>Дегитаева</a:t>
                      </a:r>
                      <a:r>
                        <a:rPr lang="ru-RU" sz="2000" dirty="0" smtClean="0"/>
                        <a:t>. </a:t>
                      </a:r>
                      <a:r>
                        <a:rPr lang="ru-RU" sz="2000" b="1" dirty="0" smtClean="0">
                          <a:solidFill>
                            <a:srgbClr val="FF0000"/>
                          </a:solidFill>
                        </a:rPr>
                        <a:t>–</a:t>
                      </a:r>
                      <a:r>
                        <a:rPr lang="ru-RU" sz="2000" dirty="0" smtClean="0"/>
                        <a:t> </a:t>
                      </a:r>
                      <a:r>
                        <a:rPr lang="ru-RU" sz="2000" dirty="0" err="1" smtClean="0"/>
                        <a:t>Алматы</a:t>
                      </a:r>
                      <a:r>
                        <a:rPr lang="ru-RU" sz="2000" dirty="0" smtClean="0"/>
                        <a:t> : </a:t>
                      </a:r>
                      <a:r>
                        <a:rPr lang="ru-RU" sz="2000" dirty="0" err="1" smtClean="0"/>
                        <a:t>Арыс</a:t>
                      </a:r>
                      <a:r>
                        <a:rPr lang="ru-RU" sz="2000" dirty="0" smtClean="0"/>
                        <a:t>, 2018. </a:t>
                      </a:r>
                      <a:r>
                        <a:rPr lang="ru-RU" sz="20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– </a:t>
                      </a:r>
                      <a:r>
                        <a:rPr lang="ru-RU" sz="2000" dirty="0" smtClean="0"/>
                        <a:t>456 с.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530225">
                        <a:defRPr/>
                      </a:pPr>
                      <a:r>
                        <a:rPr lang="ru-RU" sz="2000" dirty="0" err="1" smtClean="0"/>
                        <a:t>К</a:t>
                      </a:r>
                      <a:r>
                        <a:rPr lang="ru-RU" sz="20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осован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Е. А. Как звучит?  / </a:t>
                      </a:r>
                      <a:r>
                        <a:rPr lang="ru-RU" sz="2000" dirty="0" smtClean="0"/>
                        <a:t>Е. А. </a:t>
                      </a:r>
                      <a:r>
                        <a:rPr lang="ru-RU" sz="2000" dirty="0" err="1" smtClean="0"/>
                        <a:t>Косован</a:t>
                      </a:r>
                      <a:r>
                        <a:rPr lang="ru-RU" sz="2000" dirty="0" smtClean="0"/>
                        <a:t>, И. Е. </a:t>
                      </a:r>
                      <a:r>
                        <a:rPr lang="ru-RU" sz="2000" dirty="0" err="1" smtClean="0"/>
                        <a:t>Ханова</a:t>
                      </a:r>
                      <a:r>
                        <a:rPr lang="ru-RU" sz="2000" dirty="0" smtClean="0"/>
                        <a:t> // Отечественные архивы. – 2019. – № 1. – С. 110–112. – </a:t>
                      </a:r>
                      <a:r>
                        <a:rPr lang="ru-RU" sz="2000" dirty="0" err="1" smtClean="0"/>
                        <a:t>Рец</a:t>
                      </a:r>
                      <a:r>
                        <a:rPr lang="ru-RU" sz="2000" dirty="0" smtClean="0"/>
                        <a:t>. на кн.: «Это память моя, это вера моя – комсомол, комсомол, комсомол» (1920–1990-е годы) : </a:t>
                      </a:r>
                      <a:r>
                        <a:rPr lang="ru-RU" sz="2000" u="sng" dirty="0" smtClean="0">
                          <a:solidFill>
                            <a:srgbClr val="FF0000"/>
                          </a:solidFill>
                        </a:rPr>
                        <a:t>сборник докладов и материалов </a:t>
                      </a:r>
                      <a:r>
                        <a:rPr lang="ru-RU" sz="2000" dirty="0" smtClean="0"/>
                        <a:t>/ </a:t>
                      </a:r>
                      <a:r>
                        <a:rPr lang="ru-RU" sz="2000" u="sng" dirty="0" smtClean="0">
                          <a:solidFill>
                            <a:srgbClr val="FF0000"/>
                          </a:solidFill>
                        </a:rPr>
                        <a:t>составитель</a:t>
                      </a:r>
                      <a:r>
                        <a:rPr lang="ru-RU" sz="2000" dirty="0" smtClean="0"/>
                        <a:t> Л. Д. </a:t>
                      </a:r>
                      <a:r>
                        <a:rPr lang="ru-RU" sz="2000" dirty="0" err="1" smtClean="0"/>
                        <a:t>Дегитаева</a:t>
                      </a:r>
                      <a:r>
                        <a:rPr lang="ru-RU" sz="2000" dirty="0" smtClean="0"/>
                        <a:t>. </a:t>
                      </a:r>
                      <a:r>
                        <a:rPr lang="ru-RU" sz="2000" dirty="0" err="1" smtClean="0"/>
                        <a:t>Алматы</a:t>
                      </a:r>
                      <a:r>
                        <a:rPr lang="ru-RU" sz="2000" dirty="0" smtClean="0"/>
                        <a:t> : </a:t>
                      </a:r>
                      <a:r>
                        <a:rPr lang="ru-RU" sz="2000" dirty="0" err="1" smtClean="0"/>
                        <a:t>Арыс</a:t>
                      </a:r>
                      <a:r>
                        <a:rPr lang="ru-RU" sz="2000" dirty="0" smtClean="0"/>
                        <a:t>, 2018. 456 с.</a:t>
                      </a:r>
                      <a:endParaRPr lang="ru-RU" altLang="ru-RU" sz="2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8" descr="C:\Users\vsekane4to\Desktop\Без-имени-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63050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C11B662-82E9-4541-B2A5-F43253E08E7B}" type="slidenum">
              <a:rPr lang="ru-RU" altLang="ru-RU" smtClean="0"/>
              <a:pPr/>
              <a:t>5</a:t>
            </a:fld>
            <a:endParaRPr lang="ru-RU" altLang="ru-RU" smtClean="0"/>
          </a:p>
        </p:txBody>
      </p:sp>
      <p:sp>
        <p:nvSpPr>
          <p:cNvPr id="7172" name="Заголовок 18"/>
          <p:cNvSpPr txBox="1">
            <a:spLocks/>
          </p:cNvSpPr>
          <p:nvPr/>
        </p:nvSpPr>
        <p:spPr bwMode="auto">
          <a:xfrm>
            <a:off x="1547813" y="0"/>
            <a:ext cx="7596187" cy="81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altLang="ru-RU" sz="2800" b="1">
                <a:solidFill>
                  <a:srgbClr val="FF0000"/>
                </a:solidFill>
              </a:rPr>
              <a:t>Шаблон полного БО</a:t>
            </a:r>
          </a:p>
        </p:txBody>
      </p:sp>
      <p:sp>
        <p:nvSpPr>
          <p:cNvPr id="7173" name="Содержимое 19"/>
          <p:cNvSpPr txBox="1">
            <a:spLocks/>
          </p:cNvSpPr>
          <p:nvPr/>
        </p:nvSpPr>
        <p:spPr bwMode="auto">
          <a:xfrm>
            <a:off x="179388" y="836613"/>
            <a:ext cx="8964612" cy="573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indent="722313"/>
            <a:r>
              <a:rPr lang="ru-RU" sz="2000" b="1" dirty="0"/>
              <a:t>Основное заглавие </a:t>
            </a:r>
            <a:r>
              <a:rPr lang="ru-RU" sz="2000" dirty="0"/>
              <a:t>= </a:t>
            </a:r>
            <a:r>
              <a:rPr lang="ru-RU" sz="2000" i="1" dirty="0"/>
              <a:t>Параллельное заглавие </a:t>
            </a:r>
            <a:r>
              <a:rPr lang="ru-RU" sz="2000" dirty="0"/>
              <a:t>: сведения, относящиеся к заглавию /</a:t>
            </a:r>
            <a:r>
              <a:rPr lang="ru-RU" sz="2000" b="1" dirty="0"/>
              <a:t> Первые сведения </a:t>
            </a:r>
            <a:r>
              <a:rPr lang="ru-RU" sz="2000" dirty="0"/>
              <a:t>; последующие сведения. – </a:t>
            </a:r>
            <a:r>
              <a:rPr lang="ru-RU" sz="2000" b="1" dirty="0"/>
              <a:t>Сведения об издании </a:t>
            </a:r>
            <a:r>
              <a:rPr lang="ru-RU" sz="2000" dirty="0"/>
              <a:t>= </a:t>
            </a:r>
            <a:r>
              <a:rPr lang="ru-RU" sz="2000" i="1" dirty="0"/>
              <a:t>Параллельные сведения об издании </a:t>
            </a:r>
            <a:r>
              <a:rPr lang="ru-RU" sz="2000" dirty="0"/>
              <a:t>/ Первые сведения ; последующие сведения, </a:t>
            </a:r>
            <a:r>
              <a:rPr lang="ru-RU" sz="2000" b="1" dirty="0"/>
              <a:t>дополнительные сведения об издании </a:t>
            </a:r>
            <a:r>
              <a:rPr lang="ru-RU" sz="2000" dirty="0"/>
              <a:t>/ Первые сведения ; последующие сведения. – </a:t>
            </a:r>
            <a:r>
              <a:rPr lang="ru-RU" sz="2000" b="1" dirty="0"/>
              <a:t>Первое место публикации </a:t>
            </a:r>
            <a:r>
              <a:rPr lang="ru-RU" sz="2000" dirty="0"/>
              <a:t>; Последующее место :</a:t>
            </a:r>
            <a:r>
              <a:rPr lang="ru-RU" sz="2000" b="1" dirty="0"/>
              <a:t> Имя издателя</a:t>
            </a:r>
            <a:r>
              <a:rPr lang="ru-RU" sz="2000" dirty="0"/>
              <a:t>, </a:t>
            </a:r>
            <a:r>
              <a:rPr lang="ru-RU" sz="2000" b="1" dirty="0"/>
              <a:t>дата публикации </a:t>
            </a:r>
            <a:r>
              <a:rPr lang="ru-RU" sz="2000" dirty="0"/>
              <a:t>(</a:t>
            </a:r>
            <a:r>
              <a:rPr lang="ru-RU" sz="2000" i="1" dirty="0"/>
              <a:t>Место изготовления</a:t>
            </a:r>
            <a:r>
              <a:rPr lang="ru-RU" sz="2000" dirty="0"/>
              <a:t> :</a:t>
            </a:r>
            <a:r>
              <a:rPr lang="ru-RU" sz="2000" i="1" dirty="0"/>
              <a:t> Имя изготовителя, дата изготовления). – </a:t>
            </a:r>
            <a:r>
              <a:rPr lang="ru-RU" sz="2000" b="1" dirty="0"/>
              <a:t>Специфическое обозначение материала и объем </a:t>
            </a:r>
            <a:r>
              <a:rPr lang="ru-RU" sz="2000" dirty="0"/>
              <a:t>: </a:t>
            </a:r>
            <a:r>
              <a:rPr lang="ru-RU" sz="2000" i="1" dirty="0"/>
              <a:t>другие физические характеристики</a:t>
            </a:r>
            <a:r>
              <a:rPr lang="ru-RU" sz="2000" dirty="0"/>
              <a:t> ;</a:t>
            </a:r>
            <a:r>
              <a:rPr lang="ru-RU" sz="2000" i="1" dirty="0"/>
              <a:t> размеры </a:t>
            </a:r>
            <a:r>
              <a:rPr lang="ru-RU" sz="2000" dirty="0"/>
              <a:t>; ф</a:t>
            </a:r>
            <a:r>
              <a:rPr lang="ru-RU" sz="2000" i="1" dirty="0"/>
              <a:t>ормат и/или размер (для старопечатных изданий) </a:t>
            </a:r>
            <a:r>
              <a:rPr lang="ru-RU" sz="2000" dirty="0"/>
              <a:t>+</a:t>
            </a:r>
            <a:r>
              <a:rPr lang="ru-RU" sz="2000" i="1" dirty="0"/>
              <a:t> сведения о сопроводительном материале. – </a:t>
            </a:r>
            <a:r>
              <a:rPr lang="ru-RU" sz="2000" dirty="0"/>
              <a:t>(</a:t>
            </a:r>
            <a:r>
              <a:rPr lang="ru-RU" sz="2000" b="1" dirty="0"/>
              <a:t>Основное заглавие серии/</a:t>
            </a:r>
            <a:r>
              <a:rPr lang="ru-RU" sz="2000" b="1" dirty="0" err="1"/>
              <a:t>подсерии</a:t>
            </a:r>
            <a:r>
              <a:rPr lang="ru-RU" sz="2000" b="1" dirty="0"/>
              <a:t> или многочастного монографического ресурса </a:t>
            </a:r>
            <a:r>
              <a:rPr lang="ru-RU" sz="2000" dirty="0"/>
              <a:t>= </a:t>
            </a:r>
            <a:r>
              <a:rPr lang="ru-RU" sz="2000" i="1" dirty="0"/>
              <a:t>Параллельное заглавие </a:t>
            </a:r>
            <a:r>
              <a:rPr lang="ru-RU" sz="2000" dirty="0"/>
              <a:t>:</a:t>
            </a:r>
            <a:r>
              <a:rPr lang="ru-RU" sz="2000" i="1" dirty="0"/>
              <a:t> сведения, относящиеся к заглавию серии </a:t>
            </a:r>
            <a:r>
              <a:rPr lang="ru-RU" sz="2000" dirty="0"/>
              <a:t>/ Первые сведения об ответственности ; последующие сведения,</a:t>
            </a:r>
            <a:r>
              <a:rPr lang="ru-RU" sz="2000" b="1" dirty="0"/>
              <a:t> Международный стандартный номер </a:t>
            </a:r>
            <a:r>
              <a:rPr lang="ru-RU" sz="2000" dirty="0"/>
              <a:t>; </a:t>
            </a:r>
            <a:r>
              <a:rPr lang="ru-RU" sz="2000" b="1" dirty="0" err="1"/>
              <a:t>номер</a:t>
            </a:r>
            <a:r>
              <a:rPr lang="ru-RU" sz="2000" b="1" dirty="0"/>
              <a:t> выпуска</a:t>
            </a:r>
            <a:r>
              <a:rPr lang="ru-RU" sz="2000" dirty="0"/>
              <a:t>). – </a:t>
            </a:r>
            <a:r>
              <a:rPr lang="ru-RU" sz="2000" i="1" dirty="0"/>
              <a:t>Примечание к областям и элементам описания. – Примечание к ресурсу в целом. – </a:t>
            </a:r>
            <a:r>
              <a:rPr lang="ru-RU" sz="2000" b="1" dirty="0"/>
              <a:t>Международный стандартный номер </a:t>
            </a:r>
            <a:r>
              <a:rPr lang="ru-RU" sz="2000" dirty="0"/>
              <a:t>(</a:t>
            </a:r>
            <a:r>
              <a:rPr lang="ru-RU" sz="2000" i="1" dirty="0"/>
              <a:t>Дополнительные сведения для идентификатора ресурса</a:t>
            </a:r>
            <a:r>
              <a:rPr lang="ru-RU" sz="2000" dirty="0"/>
              <a:t>) = Ключевое заглавие</a:t>
            </a:r>
            <a:r>
              <a:rPr lang="ru-RU" sz="2000" i="1" dirty="0"/>
              <a:t>. – </a:t>
            </a:r>
            <a:r>
              <a:rPr lang="ru-RU" sz="2000" dirty="0"/>
              <a:t>Вид содержания</a:t>
            </a:r>
            <a:r>
              <a:rPr lang="ru-RU" sz="2000" i="1" dirty="0"/>
              <a:t>. </a:t>
            </a:r>
            <a:r>
              <a:rPr lang="ru-RU" sz="2000" dirty="0"/>
              <a:t>Вид другого содержания на этом же физическом носителе +</a:t>
            </a:r>
            <a:r>
              <a:rPr lang="ru-RU" sz="2000" i="1" dirty="0"/>
              <a:t> В</a:t>
            </a:r>
            <a:r>
              <a:rPr lang="ru-RU" sz="2000" dirty="0"/>
              <a:t>ид содержания на другом физическом носителе </a:t>
            </a:r>
            <a:r>
              <a:rPr lang="ru-RU" sz="2000" i="1" dirty="0"/>
              <a:t>(характеристика содержания </a:t>
            </a:r>
            <a:r>
              <a:rPr lang="ru-RU" sz="2000" dirty="0"/>
              <a:t>;</a:t>
            </a:r>
            <a:r>
              <a:rPr lang="ru-RU" sz="2000" i="1" dirty="0"/>
              <a:t> последующая характеристика содержания</a:t>
            </a:r>
            <a:r>
              <a:rPr lang="ru-RU" sz="2000" dirty="0"/>
              <a:t>) : средство доступа.</a:t>
            </a:r>
            <a:endParaRPr lang="ru-RU" alt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8" descr="C:\Users\vsekane4to\Desktop\Без-имени-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63050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5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93A9FED-9CBB-4B98-B50E-A3C650E663AE}" type="slidenum">
              <a:rPr lang="ru-RU" altLang="ru-RU" smtClean="0"/>
              <a:pPr/>
              <a:t>6</a:t>
            </a:fld>
            <a:endParaRPr lang="ru-RU" altLang="ru-RU" smtClean="0"/>
          </a:p>
        </p:txBody>
      </p:sp>
      <p:sp>
        <p:nvSpPr>
          <p:cNvPr id="8196" name="Заголовок 18"/>
          <p:cNvSpPr txBox="1">
            <a:spLocks/>
          </p:cNvSpPr>
          <p:nvPr/>
        </p:nvSpPr>
        <p:spPr bwMode="auto">
          <a:xfrm>
            <a:off x="1547813" y="0"/>
            <a:ext cx="7596187" cy="81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altLang="ru-RU" sz="2800" b="1">
                <a:solidFill>
                  <a:srgbClr val="FF0000"/>
                </a:solidFill>
              </a:rPr>
              <a:t>Пример полного БО</a:t>
            </a:r>
          </a:p>
        </p:txBody>
      </p:sp>
      <p:sp>
        <p:nvSpPr>
          <p:cNvPr id="8197" name="Содержимое 19"/>
          <p:cNvSpPr txBox="1">
            <a:spLocks/>
          </p:cNvSpPr>
          <p:nvPr/>
        </p:nvSpPr>
        <p:spPr bwMode="auto">
          <a:xfrm>
            <a:off x="179388" y="836613"/>
            <a:ext cx="8964612" cy="573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indent="722313"/>
            <a:r>
              <a:rPr lang="ru-RU" sz="2300" b="1"/>
              <a:t>Бортовые источники возмущений: историко-математический очерк (1850–2000) </a:t>
            </a:r>
            <a:r>
              <a:rPr lang="ru-RU" sz="2300"/>
              <a:t>= </a:t>
            </a:r>
            <a:r>
              <a:rPr lang="en-US" sz="2300" i="1"/>
              <a:t>Airborne sources of disturbances: a historical and mathematical essay (1850</a:t>
            </a:r>
            <a:r>
              <a:rPr lang="ru-RU" sz="2300"/>
              <a:t>–</a:t>
            </a:r>
            <a:r>
              <a:rPr lang="en-US" sz="2300" i="1"/>
              <a:t>2000) </a:t>
            </a:r>
            <a:r>
              <a:rPr lang="ru-RU" sz="2300"/>
              <a:t>:</a:t>
            </a:r>
            <a:r>
              <a:rPr lang="ru-RU" sz="2300" b="1" i="1"/>
              <a:t> </a:t>
            </a:r>
            <a:r>
              <a:rPr lang="ru-RU" sz="2300"/>
              <a:t>сборник материалов I Международной молодежной научно-практической конференции, г. Новосибирск, 20 октября, 21 ноября 2017 г. /</a:t>
            </a:r>
            <a:r>
              <a:rPr lang="ru-RU" sz="2300" b="1"/>
              <a:t> С. Баранова, А. Броновицкая, Е. Гаспарова [и др.] ; </a:t>
            </a:r>
            <a:r>
              <a:rPr lang="ru-RU" sz="2300"/>
              <a:t>Благотворительный фонд им. В. Потанина [и др.]. – </a:t>
            </a:r>
            <a:r>
              <a:rPr lang="ru-RU" sz="2300" b="1"/>
              <a:t>3-е изд. </a:t>
            </a:r>
            <a:r>
              <a:rPr lang="ru-RU" sz="2300" i="1"/>
              <a:t>= 3</a:t>
            </a:r>
            <a:r>
              <a:rPr lang="en-US" sz="2300" i="1"/>
              <a:t>rd ed</a:t>
            </a:r>
            <a:r>
              <a:rPr lang="ru-RU" sz="2300" i="1"/>
              <a:t>. </a:t>
            </a:r>
            <a:r>
              <a:rPr lang="ru-RU" sz="2300"/>
              <a:t>/ доработал Л. Н. Наумов, перепечатано с изменениями и дополнениями.</a:t>
            </a:r>
            <a:r>
              <a:rPr lang="ru-RU" sz="2300" b="1" i="1"/>
              <a:t> </a:t>
            </a:r>
            <a:r>
              <a:rPr lang="ru-RU" sz="2300"/>
              <a:t>– </a:t>
            </a:r>
            <a:r>
              <a:rPr lang="ru-RU" sz="2300" b="1"/>
              <a:t>Москва ; Санкт-Петербург ; Владивосток </a:t>
            </a:r>
            <a:r>
              <a:rPr lang="ru-RU" sz="2300"/>
              <a:t>:</a:t>
            </a:r>
            <a:r>
              <a:rPr lang="ru-RU" sz="2300" b="1"/>
              <a:t> Союз, Карел. регион. отд-ние</a:t>
            </a:r>
            <a:r>
              <a:rPr lang="ru-RU" sz="2300"/>
              <a:t>, </a:t>
            </a:r>
            <a:r>
              <a:rPr lang="ru-RU" sz="2300" b="1"/>
              <a:t>2018</a:t>
            </a:r>
            <a:r>
              <a:rPr lang="ru-RU" sz="2300" i="1"/>
              <a:t> (Москва : Эксперим. тип.). – </a:t>
            </a:r>
            <a:r>
              <a:rPr lang="ru-RU" sz="2300" b="1"/>
              <a:t>327, [1] c., [4] л. </a:t>
            </a:r>
            <a:r>
              <a:rPr lang="ru-RU" sz="2300"/>
              <a:t>: </a:t>
            </a:r>
            <a:r>
              <a:rPr lang="ru-RU" sz="2300" i="1"/>
              <a:t>ил. </a:t>
            </a:r>
            <a:r>
              <a:rPr lang="ru-RU" sz="2300"/>
              <a:t>;</a:t>
            </a:r>
            <a:r>
              <a:rPr lang="ru-RU" sz="2300" i="1"/>
              <a:t> 19х23 см </a:t>
            </a:r>
            <a:r>
              <a:rPr lang="ru-RU" sz="2300"/>
              <a:t>+</a:t>
            </a:r>
            <a:r>
              <a:rPr lang="ru-RU" sz="2300" i="1"/>
              <a:t> 1 бр. (52 с.). </a:t>
            </a:r>
            <a:r>
              <a:rPr lang="ru-RU" sz="2300" b="1"/>
              <a:t>– (Труды института</a:t>
            </a:r>
            <a:r>
              <a:rPr lang="ru-RU" sz="2300" i="1"/>
              <a:t> : материалы конференции </a:t>
            </a:r>
            <a:r>
              <a:rPr lang="ru-RU" sz="2300" b="1"/>
              <a:t> </a:t>
            </a:r>
            <a:r>
              <a:rPr lang="ru-RU" sz="2300"/>
              <a:t>/ </a:t>
            </a:r>
            <a:r>
              <a:rPr lang="ru-RU" sz="2400"/>
              <a:t>Московский государственный технический университет имени Н. Э. Баумана</a:t>
            </a:r>
            <a:r>
              <a:rPr lang="ru-RU" sz="2300"/>
              <a:t> </a:t>
            </a:r>
            <a:r>
              <a:rPr lang="ru-RU" sz="2300" b="1" i="1"/>
              <a:t>; </a:t>
            </a:r>
            <a:r>
              <a:rPr lang="ru-RU" sz="2300" b="1"/>
              <a:t>т. 139.  Раздел «Машиностроение». Серия «Основы проектирования виброзащиты космических аппаратов» ; вып. 13). </a:t>
            </a:r>
            <a:r>
              <a:rPr lang="ru-RU" sz="2300"/>
              <a:t>–</a:t>
            </a:r>
            <a:r>
              <a:rPr lang="ru-RU" sz="2300" i="1"/>
              <a:t> Авт. указаны на 7-й с. – Прил. содерж. законодат. и норматив. материалы. – </a:t>
            </a:r>
            <a:r>
              <a:rPr lang="en-US" sz="2300" b="1"/>
              <a:t>ISBN</a:t>
            </a:r>
            <a:r>
              <a:rPr lang="ru-RU" sz="2300" b="1"/>
              <a:t> 978-5-84213-011-0. </a:t>
            </a:r>
            <a:r>
              <a:rPr lang="ru-RU" sz="2300" i="1"/>
              <a:t>–</a:t>
            </a:r>
            <a:r>
              <a:rPr lang="ru-RU" sz="2300" b="1"/>
              <a:t> </a:t>
            </a:r>
            <a:r>
              <a:rPr lang="ru-RU" sz="2300"/>
              <a:t>Текст </a:t>
            </a:r>
            <a:r>
              <a:rPr lang="ru-RU" sz="2300" i="1"/>
              <a:t>(визуальный) </a:t>
            </a:r>
            <a:r>
              <a:rPr lang="ru-RU" sz="2300"/>
              <a:t>: непосредственный.</a:t>
            </a:r>
            <a:endParaRPr lang="ru-RU" altLang="ru-RU" sz="23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8" descr="C:\Users\vsekane4to\Desktop\Без-имени-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63050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19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AC068FD-FDC3-4EF2-9392-AFB253BF8FBE}" type="slidenum">
              <a:rPr lang="ru-RU" altLang="ru-RU" smtClean="0"/>
              <a:pPr/>
              <a:t>7</a:t>
            </a:fld>
            <a:endParaRPr lang="ru-RU" altLang="ru-RU" smtClean="0"/>
          </a:p>
        </p:txBody>
      </p:sp>
      <p:sp>
        <p:nvSpPr>
          <p:cNvPr id="9220" name="Заголовок 18"/>
          <p:cNvSpPr txBox="1">
            <a:spLocks/>
          </p:cNvSpPr>
          <p:nvPr/>
        </p:nvSpPr>
        <p:spPr bwMode="auto">
          <a:xfrm>
            <a:off x="1547813" y="0"/>
            <a:ext cx="7596187" cy="81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altLang="ru-RU" sz="2800" b="1" dirty="0">
                <a:solidFill>
                  <a:srgbClr val="FF0000"/>
                </a:solidFill>
              </a:rPr>
              <a:t>Шаблон расширенного БО</a:t>
            </a:r>
            <a:endParaRPr lang="ru-RU" altLang="ru-RU" sz="2800" b="1" dirty="0"/>
          </a:p>
        </p:txBody>
      </p:sp>
      <p:sp>
        <p:nvSpPr>
          <p:cNvPr id="9221" name="Содержимое 19"/>
          <p:cNvSpPr txBox="1">
            <a:spLocks/>
          </p:cNvSpPr>
          <p:nvPr/>
        </p:nvSpPr>
        <p:spPr bwMode="auto">
          <a:xfrm>
            <a:off x="179388" y="836613"/>
            <a:ext cx="8964612" cy="573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indent="722313"/>
            <a:r>
              <a:rPr lang="ru-RU" sz="2400" b="1" dirty="0"/>
              <a:t>Основное заглавие </a:t>
            </a:r>
            <a:r>
              <a:rPr lang="ru-RU" sz="2400" dirty="0"/>
              <a:t>: сведения, относящиеся к заглавию /</a:t>
            </a:r>
            <a:r>
              <a:rPr lang="ru-RU" sz="2400" b="1" dirty="0"/>
              <a:t> Первые сведения об ответственности </a:t>
            </a:r>
            <a:r>
              <a:rPr lang="ru-RU" sz="2400" dirty="0"/>
              <a:t>; последующие сведения. – </a:t>
            </a:r>
            <a:r>
              <a:rPr lang="ru-RU" sz="2400" b="1" dirty="0"/>
              <a:t>Сведения об издании </a:t>
            </a:r>
            <a:r>
              <a:rPr lang="ru-RU" sz="2400" dirty="0"/>
              <a:t>/ Первые сведения ; последующие сведения, </a:t>
            </a:r>
            <a:r>
              <a:rPr lang="ru-RU" sz="2400" b="1" dirty="0"/>
              <a:t>дополнительные сведения об издании </a:t>
            </a:r>
            <a:r>
              <a:rPr lang="ru-RU" sz="2400" dirty="0"/>
              <a:t>/ Первые сведения ; последующие сведения. – </a:t>
            </a:r>
            <a:r>
              <a:rPr lang="ru-RU" sz="2400" b="1" dirty="0"/>
              <a:t>Первое место</a:t>
            </a:r>
            <a:r>
              <a:rPr lang="ru-RU" sz="2400" dirty="0"/>
              <a:t> </a:t>
            </a:r>
            <a:r>
              <a:rPr lang="ru-RU" sz="2400" b="1" dirty="0"/>
              <a:t>публикации</a:t>
            </a:r>
            <a:r>
              <a:rPr lang="ru-RU" sz="2400" dirty="0"/>
              <a:t> ; Последующее место :</a:t>
            </a:r>
            <a:r>
              <a:rPr lang="ru-RU" sz="2400" b="1" dirty="0"/>
              <a:t> Имя издателя</a:t>
            </a:r>
            <a:r>
              <a:rPr lang="ru-RU" sz="2400" dirty="0"/>
              <a:t>, </a:t>
            </a:r>
            <a:r>
              <a:rPr lang="ru-RU" sz="2400" b="1" dirty="0"/>
              <a:t>дата публикации</a:t>
            </a:r>
            <a:r>
              <a:rPr lang="ru-RU" sz="2400" i="1" dirty="0"/>
              <a:t>. – </a:t>
            </a:r>
            <a:r>
              <a:rPr lang="ru-RU" sz="2400" b="1" dirty="0"/>
              <a:t>Специфическое обозначение материала и объем</a:t>
            </a:r>
            <a:r>
              <a:rPr lang="ru-RU" sz="2400" i="1" dirty="0"/>
              <a:t>. – </a:t>
            </a:r>
            <a:r>
              <a:rPr lang="ru-RU" sz="2400" b="1" dirty="0"/>
              <a:t>(Основное заглавие серии/</a:t>
            </a:r>
            <a:r>
              <a:rPr lang="ru-RU" sz="2400" b="1" dirty="0" err="1"/>
              <a:t>подсерии</a:t>
            </a:r>
            <a:r>
              <a:rPr lang="ru-RU" sz="2400" b="1" dirty="0"/>
              <a:t> или многочастного монографического ресурса</a:t>
            </a:r>
            <a:r>
              <a:rPr lang="ru-RU" sz="2400" i="1" dirty="0"/>
              <a:t> </a:t>
            </a:r>
            <a:r>
              <a:rPr lang="ru-RU" sz="2400" dirty="0"/>
              <a:t>/ Первые сведения об ответственности ; последующие сведения,</a:t>
            </a:r>
            <a:r>
              <a:rPr lang="ru-RU" sz="2400" b="1" dirty="0"/>
              <a:t> Международный стандартный номер серии </a:t>
            </a:r>
            <a:r>
              <a:rPr lang="ru-RU" sz="2400" dirty="0"/>
              <a:t>; </a:t>
            </a:r>
            <a:r>
              <a:rPr lang="ru-RU" sz="2400" b="1" dirty="0"/>
              <a:t>номер выпуска)</a:t>
            </a:r>
            <a:r>
              <a:rPr lang="ru-RU" sz="2400" dirty="0"/>
              <a:t>. – Область примечания (обязательные или условно-обязательные). – </a:t>
            </a:r>
            <a:r>
              <a:rPr lang="ru-RU" sz="2400" b="1" dirty="0"/>
              <a:t>Международный стандартный номер </a:t>
            </a:r>
            <a:r>
              <a:rPr lang="ru-RU" sz="2400" dirty="0"/>
              <a:t>= Ключевое заглавие</a:t>
            </a:r>
            <a:r>
              <a:rPr lang="ru-RU" sz="2400" i="1" dirty="0"/>
              <a:t>. – </a:t>
            </a:r>
            <a:r>
              <a:rPr lang="ru-RU" sz="2400" dirty="0"/>
              <a:t>Вид содержания</a:t>
            </a:r>
            <a:r>
              <a:rPr lang="ru-RU" sz="2400" i="1" dirty="0"/>
              <a:t>. </a:t>
            </a:r>
            <a:r>
              <a:rPr lang="ru-RU" sz="2400" dirty="0"/>
              <a:t>Вид другого содержания на этом же физическом носителе + Вид содержания на другом физическом носителе : средство доступа.</a:t>
            </a:r>
            <a:endParaRPr lang="ru-RU" alt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8" descr="C:\Users\vsekane4to\Desktop\Без-имени-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63050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3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E07B3A1-E495-4A34-B528-7BB6B36F8DFF}" type="slidenum">
              <a:rPr lang="ru-RU" altLang="ru-RU" smtClean="0"/>
              <a:pPr/>
              <a:t>8</a:t>
            </a:fld>
            <a:endParaRPr lang="ru-RU" altLang="ru-RU" smtClean="0"/>
          </a:p>
        </p:txBody>
      </p:sp>
      <p:sp>
        <p:nvSpPr>
          <p:cNvPr id="10244" name="Заголовок 18"/>
          <p:cNvSpPr txBox="1">
            <a:spLocks/>
          </p:cNvSpPr>
          <p:nvPr/>
        </p:nvSpPr>
        <p:spPr bwMode="auto">
          <a:xfrm>
            <a:off x="1547813" y="0"/>
            <a:ext cx="7596187" cy="81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altLang="ru-RU" sz="2800" b="1">
                <a:solidFill>
                  <a:srgbClr val="FF0000"/>
                </a:solidFill>
              </a:rPr>
              <a:t>Примеры полного и расширенного БО</a:t>
            </a:r>
          </a:p>
        </p:txBody>
      </p:sp>
      <p:sp>
        <p:nvSpPr>
          <p:cNvPr id="10245" name="Содержимое 19"/>
          <p:cNvSpPr txBox="1">
            <a:spLocks/>
          </p:cNvSpPr>
          <p:nvPr/>
        </p:nvSpPr>
        <p:spPr bwMode="auto">
          <a:xfrm>
            <a:off x="4284663" y="823913"/>
            <a:ext cx="4859337" cy="544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indent="722313"/>
            <a:r>
              <a:rPr lang="ru-RU" sz="1900" b="1" dirty="0"/>
              <a:t>Бортовые источники возмущений: историко-математический очерк (1850–2000)</a:t>
            </a:r>
            <a:r>
              <a:rPr lang="en-US" sz="1900" i="1" dirty="0"/>
              <a:t> </a:t>
            </a:r>
            <a:r>
              <a:rPr lang="ru-RU" sz="1900" dirty="0"/>
              <a:t>:</a:t>
            </a:r>
            <a:r>
              <a:rPr lang="ru-RU" sz="1900" b="1" i="1" dirty="0"/>
              <a:t> </a:t>
            </a:r>
            <a:r>
              <a:rPr lang="ru-RU" sz="1900" dirty="0"/>
              <a:t>сборник материалов I Международной молодежной научно-практической конференции, г. Новосибирск, 20 октября, 21 ноября 2017 г. /</a:t>
            </a:r>
            <a:r>
              <a:rPr lang="ru-RU" sz="1900" b="1" dirty="0"/>
              <a:t> </a:t>
            </a:r>
            <a:r>
              <a:rPr lang="ru-RU" sz="1900" b="1" u="sng" dirty="0"/>
              <a:t>С. Баранова, А. </a:t>
            </a:r>
            <a:r>
              <a:rPr lang="ru-RU" sz="1900" b="1" u="sng" dirty="0" err="1"/>
              <a:t>Броновицкая</a:t>
            </a:r>
            <a:r>
              <a:rPr lang="ru-RU" sz="1900" b="1" u="sng" dirty="0"/>
              <a:t>, Е. </a:t>
            </a:r>
            <a:r>
              <a:rPr lang="ru-RU" sz="1900" b="1" u="sng" dirty="0" err="1"/>
              <a:t>Гаспарова</a:t>
            </a:r>
            <a:r>
              <a:rPr lang="ru-RU" sz="1900" b="1" u="sng" dirty="0"/>
              <a:t> [и др.] ; </a:t>
            </a:r>
            <a:r>
              <a:rPr lang="ru-RU" sz="1900" u="sng" dirty="0"/>
              <a:t>Благотворительный фонд им. В. Потанина [и др.]. </a:t>
            </a:r>
            <a:r>
              <a:rPr lang="ru-RU" sz="1900" dirty="0"/>
              <a:t>– </a:t>
            </a:r>
            <a:r>
              <a:rPr lang="ru-RU" sz="1900" b="1" dirty="0"/>
              <a:t>3-е изд. </a:t>
            </a:r>
            <a:r>
              <a:rPr lang="ru-RU" sz="1900" i="1" dirty="0"/>
              <a:t> </a:t>
            </a:r>
            <a:r>
              <a:rPr lang="ru-RU" sz="1900" dirty="0"/>
              <a:t>/ доработал Л. Н. Наумов, перепечатано с изменениями и дополнениями.</a:t>
            </a:r>
            <a:r>
              <a:rPr lang="ru-RU" sz="1900" b="1" i="1" dirty="0"/>
              <a:t> </a:t>
            </a:r>
            <a:r>
              <a:rPr lang="ru-RU" sz="1900" dirty="0"/>
              <a:t>– </a:t>
            </a:r>
            <a:r>
              <a:rPr lang="ru-RU" sz="1900" b="1" dirty="0"/>
              <a:t>Москва ; Санкт-Петербург ; Владивосток </a:t>
            </a:r>
            <a:r>
              <a:rPr lang="ru-RU" sz="1900" dirty="0"/>
              <a:t>:</a:t>
            </a:r>
            <a:r>
              <a:rPr lang="ru-RU" sz="1900" b="1" dirty="0"/>
              <a:t> Союз, Карел. регион. </a:t>
            </a:r>
            <a:r>
              <a:rPr lang="ru-RU" sz="1900" b="1" dirty="0" err="1"/>
              <a:t>отд-ние</a:t>
            </a:r>
            <a:r>
              <a:rPr lang="ru-RU" sz="1900" dirty="0"/>
              <a:t>, </a:t>
            </a:r>
            <a:r>
              <a:rPr lang="ru-RU" sz="1900" b="1" dirty="0"/>
              <a:t>2018</a:t>
            </a:r>
            <a:r>
              <a:rPr lang="ru-RU" sz="1900" i="1" dirty="0"/>
              <a:t>. – </a:t>
            </a:r>
            <a:r>
              <a:rPr lang="ru-RU" sz="1900" b="1" dirty="0"/>
              <a:t>327, [1] </a:t>
            </a:r>
            <a:r>
              <a:rPr lang="ru-RU" sz="1900" b="1" dirty="0" err="1"/>
              <a:t>c</a:t>
            </a:r>
            <a:r>
              <a:rPr lang="ru-RU" sz="1900" b="1" dirty="0"/>
              <a:t>., [4] л.</a:t>
            </a:r>
            <a:r>
              <a:rPr lang="ru-RU" sz="1900" i="1" dirty="0"/>
              <a:t> </a:t>
            </a:r>
            <a:r>
              <a:rPr lang="ru-RU" sz="1900" b="1" dirty="0"/>
              <a:t>– (Труды института</a:t>
            </a:r>
            <a:r>
              <a:rPr lang="ru-RU" sz="1900" i="1" dirty="0"/>
              <a:t>  /</a:t>
            </a:r>
            <a:r>
              <a:rPr lang="ru-RU" sz="1900" dirty="0"/>
              <a:t> Московский государственный технический университет имени Н. Э. Баумана</a:t>
            </a:r>
            <a:r>
              <a:rPr lang="ru-RU" sz="1900" b="1" i="1" dirty="0"/>
              <a:t> ; </a:t>
            </a:r>
            <a:r>
              <a:rPr lang="ru-RU" sz="1900" b="1" dirty="0"/>
              <a:t>т. 139. Раздел «Машиностроение». Серия «Основы проектирования </a:t>
            </a:r>
            <a:r>
              <a:rPr lang="ru-RU" sz="1900" b="1" dirty="0" err="1"/>
              <a:t>виброзащиты</a:t>
            </a:r>
            <a:r>
              <a:rPr lang="ru-RU" sz="1900" b="1" dirty="0"/>
              <a:t> космических аппаратов» ; </a:t>
            </a:r>
            <a:r>
              <a:rPr lang="ru-RU" sz="1900" b="1" dirty="0" err="1"/>
              <a:t>вып</a:t>
            </a:r>
            <a:r>
              <a:rPr lang="ru-RU" sz="1900" b="1" dirty="0"/>
              <a:t>. 13). </a:t>
            </a:r>
            <a:r>
              <a:rPr lang="ru-RU" sz="1900" dirty="0"/>
              <a:t>– </a:t>
            </a:r>
            <a:r>
              <a:rPr lang="en-US" sz="1900" b="1" dirty="0"/>
              <a:t>ISBN</a:t>
            </a:r>
            <a:r>
              <a:rPr lang="ru-RU" sz="1900" b="1" dirty="0"/>
              <a:t> 978-5-84213-011-0. </a:t>
            </a:r>
            <a:r>
              <a:rPr lang="ru-RU" sz="1900" i="1" dirty="0"/>
              <a:t>–</a:t>
            </a:r>
            <a:r>
              <a:rPr lang="ru-RU" sz="1900" b="1" dirty="0"/>
              <a:t> </a:t>
            </a:r>
            <a:r>
              <a:rPr lang="ru-RU" sz="1900" dirty="0"/>
              <a:t>Текст : непосредственный.</a:t>
            </a:r>
            <a:endParaRPr lang="ru-RU" altLang="ru-RU" sz="1900" dirty="0"/>
          </a:p>
        </p:txBody>
      </p:sp>
      <p:sp>
        <p:nvSpPr>
          <p:cNvPr id="10246" name="Содержимое 19"/>
          <p:cNvSpPr txBox="1">
            <a:spLocks/>
          </p:cNvSpPr>
          <p:nvPr/>
        </p:nvSpPr>
        <p:spPr bwMode="auto">
          <a:xfrm>
            <a:off x="250825" y="1052513"/>
            <a:ext cx="3673475" cy="544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indent="722313"/>
            <a:endParaRPr lang="ru-RU" altLang="ru-RU" sz="2400"/>
          </a:p>
        </p:txBody>
      </p:sp>
      <p:sp>
        <p:nvSpPr>
          <p:cNvPr id="10247" name="Прямоугольник 6"/>
          <p:cNvSpPr>
            <a:spLocks noChangeArrowheads="1"/>
          </p:cNvSpPr>
          <p:nvPr/>
        </p:nvSpPr>
        <p:spPr bwMode="auto">
          <a:xfrm>
            <a:off x="150813" y="900113"/>
            <a:ext cx="4133850" cy="563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722313"/>
            <a:r>
              <a:rPr lang="ru-RU" sz="1500" b="1" dirty="0"/>
              <a:t>Бортовые источники возмущений: историко-математический очерк (1850–2000) </a:t>
            </a:r>
            <a:r>
              <a:rPr lang="ru-RU" sz="1500" dirty="0"/>
              <a:t>= </a:t>
            </a:r>
            <a:r>
              <a:rPr lang="en-US" sz="1500" i="1" dirty="0"/>
              <a:t>Airborne sources of disturbances: a historical and mathematical essay (1850</a:t>
            </a:r>
            <a:r>
              <a:rPr lang="ru-RU" sz="1500" dirty="0"/>
              <a:t>–</a:t>
            </a:r>
            <a:r>
              <a:rPr lang="en-US" sz="1500" i="1" dirty="0"/>
              <a:t>2000) </a:t>
            </a:r>
            <a:r>
              <a:rPr lang="ru-RU" sz="1500" dirty="0"/>
              <a:t>:</a:t>
            </a:r>
            <a:r>
              <a:rPr lang="ru-RU" sz="1500" b="1" i="1" dirty="0"/>
              <a:t> </a:t>
            </a:r>
            <a:r>
              <a:rPr lang="ru-RU" sz="1500" dirty="0"/>
              <a:t>сборник материалов I Международной молодежной научно-практической конференции, г. Новосибирск, 20 октября, 21 ноября 2017 г. /</a:t>
            </a:r>
            <a:r>
              <a:rPr lang="ru-RU" sz="1500" b="1" dirty="0"/>
              <a:t> С. Баранова, А. </a:t>
            </a:r>
            <a:r>
              <a:rPr lang="ru-RU" sz="1500" b="1" dirty="0" err="1"/>
              <a:t>Броновицкая</a:t>
            </a:r>
            <a:r>
              <a:rPr lang="ru-RU" sz="1500" b="1" dirty="0"/>
              <a:t>, Е. </a:t>
            </a:r>
            <a:r>
              <a:rPr lang="ru-RU" sz="1500" b="1" dirty="0" err="1"/>
              <a:t>Гаспарова</a:t>
            </a:r>
            <a:r>
              <a:rPr lang="ru-RU" sz="1500" b="1" dirty="0"/>
              <a:t> [и др.] ; </a:t>
            </a:r>
            <a:r>
              <a:rPr lang="ru-RU" sz="1500" dirty="0"/>
              <a:t>Благотворительный фонд им. В. Потанина [и др.]. – </a:t>
            </a:r>
            <a:r>
              <a:rPr lang="ru-RU" sz="1500" b="1" dirty="0"/>
              <a:t>3-е изд. </a:t>
            </a:r>
            <a:r>
              <a:rPr lang="ru-RU" sz="1500" i="1" dirty="0"/>
              <a:t>= 3</a:t>
            </a:r>
            <a:r>
              <a:rPr lang="en-US" sz="1500" i="1" dirty="0"/>
              <a:t>rd </a:t>
            </a:r>
            <a:r>
              <a:rPr lang="en-US" sz="1500" i="1" dirty="0" err="1"/>
              <a:t>ed</a:t>
            </a:r>
            <a:r>
              <a:rPr lang="ru-RU" sz="1500" i="1" dirty="0"/>
              <a:t>. </a:t>
            </a:r>
            <a:r>
              <a:rPr lang="ru-RU" sz="1500" dirty="0"/>
              <a:t>/ доработал Л. Н. Наумов, перепечатано с изменениями и дополнениями.</a:t>
            </a:r>
            <a:r>
              <a:rPr lang="ru-RU" sz="1500" b="1" i="1" dirty="0"/>
              <a:t> </a:t>
            </a:r>
            <a:r>
              <a:rPr lang="ru-RU" sz="1500" dirty="0"/>
              <a:t>– </a:t>
            </a:r>
            <a:r>
              <a:rPr lang="ru-RU" sz="1500" b="1" dirty="0"/>
              <a:t>Москва ; Санкт-Петербург ; Владивосток </a:t>
            </a:r>
            <a:r>
              <a:rPr lang="ru-RU" sz="1500" dirty="0"/>
              <a:t>:</a:t>
            </a:r>
            <a:r>
              <a:rPr lang="ru-RU" sz="1500" b="1" dirty="0"/>
              <a:t> Союз, Карел. регион. </a:t>
            </a:r>
            <a:r>
              <a:rPr lang="ru-RU" sz="1500" b="1" dirty="0" err="1"/>
              <a:t>отд-ние</a:t>
            </a:r>
            <a:r>
              <a:rPr lang="ru-RU" sz="1500" dirty="0"/>
              <a:t>, </a:t>
            </a:r>
            <a:r>
              <a:rPr lang="ru-RU" sz="1500" b="1" dirty="0"/>
              <a:t>2018</a:t>
            </a:r>
            <a:r>
              <a:rPr lang="ru-RU" sz="1500" i="1" dirty="0"/>
              <a:t> (Москва : </a:t>
            </a:r>
            <a:r>
              <a:rPr lang="ru-RU" sz="1500" i="1" dirty="0" err="1"/>
              <a:t>Эксперим</a:t>
            </a:r>
            <a:r>
              <a:rPr lang="ru-RU" sz="1500" i="1" dirty="0"/>
              <a:t>. тип.). – </a:t>
            </a:r>
            <a:r>
              <a:rPr lang="ru-RU" sz="1500" b="1" dirty="0"/>
              <a:t>327, [1] </a:t>
            </a:r>
            <a:r>
              <a:rPr lang="ru-RU" sz="1500" b="1" dirty="0" err="1"/>
              <a:t>c</a:t>
            </a:r>
            <a:r>
              <a:rPr lang="ru-RU" sz="1500" b="1" dirty="0"/>
              <a:t>., [4] л. </a:t>
            </a:r>
            <a:r>
              <a:rPr lang="ru-RU" sz="1500" dirty="0"/>
              <a:t>: </a:t>
            </a:r>
            <a:r>
              <a:rPr lang="ru-RU" sz="1500" i="1" dirty="0"/>
              <a:t>ил. </a:t>
            </a:r>
            <a:r>
              <a:rPr lang="ru-RU" sz="1500" dirty="0"/>
              <a:t>;</a:t>
            </a:r>
            <a:r>
              <a:rPr lang="ru-RU" sz="1500" i="1" dirty="0"/>
              <a:t> 19х23 см </a:t>
            </a:r>
            <a:r>
              <a:rPr lang="ru-RU" sz="1500" dirty="0"/>
              <a:t>+</a:t>
            </a:r>
            <a:r>
              <a:rPr lang="ru-RU" sz="1500" i="1" dirty="0"/>
              <a:t> 1 </a:t>
            </a:r>
            <a:r>
              <a:rPr lang="ru-RU" sz="1500" i="1" dirty="0" err="1"/>
              <a:t>бр</a:t>
            </a:r>
            <a:r>
              <a:rPr lang="ru-RU" sz="1500" i="1" dirty="0"/>
              <a:t>. (52 с.). </a:t>
            </a:r>
            <a:r>
              <a:rPr lang="ru-RU" sz="1500" b="1" dirty="0"/>
              <a:t>– (Труды института</a:t>
            </a:r>
            <a:r>
              <a:rPr lang="ru-RU" sz="1500" i="1" dirty="0"/>
              <a:t> : материалы конференции </a:t>
            </a:r>
            <a:r>
              <a:rPr lang="ru-RU" sz="1500" b="1" dirty="0"/>
              <a:t> </a:t>
            </a:r>
            <a:r>
              <a:rPr lang="ru-RU" sz="1500" dirty="0"/>
              <a:t>/ Московский государственный технический университет имени Н. Э. Баумана </a:t>
            </a:r>
            <a:r>
              <a:rPr lang="ru-RU" sz="1500" b="1" i="1" dirty="0"/>
              <a:t>; </a:t>
            </a:r>
            <a:r>
              <a:rPr lang="ru-RU" sz="1500" b="1" dirty="0"/>
              <a:t>т. 139.  Раздел «Машиностроение». Серия «Основы проектирования </a:t>
            </a:r>
            <a:r>
              <a:rPr lang="ru-RU" sz="1500" b="1" dirty="0" err="1"/>
              <a:t>виброзащиты</a:t>
            </a:r>
            <a:r>
              <a:rPr lang="ru-RU" sz="1500" b="1" dirty="0"/>
              <a:t> космических аппаратов» ; </a:t>
            </a:r>
            <a:r>
              <a:rPr lang="ru-RU" sz="1500" b="1" dirty="0" err="1"/>
              <a:t>вып</a:t>
            </a:r>
            <a:r>
              <a:rPr lang="ru-RU" sz="1500" b="1" dirty="0"/>
              <a:t>. 13). </a:t>
            </a:r>
            <a:r>
              <a:rPr lang="ru-RU" sz="1500" dirty="0"/>
              <a:t>–</a:t>
            </a:r>
            <a:r>
              <a:rPr lang="ru-RU" sz="1500" i="1" dirty="0"/>
              <a:t> Авт. указаны на 7-й с. – Прил. </a:t>
            </a:r>
            <a:r>
              <a:rPr lang="ru-RU" sz="1500" i="1" dirty="0" err="1"/>
              <a:t>содерж</a:t>
            </a:r>
            <a:r>
              <a:rPr lang="ru-RU" sz="1500" i="1" dirty="0"/>
              <a:t>. </a:t>
            </a:r>
            <a:r>
              <a:rPr lang="ru-RU" sz="1500" i="1" dirty="0" err="1"/>
              <a:t>законодат</a:t>
            </a:r>
            <a:r>
              <a:rPr lang="ru-RU" sz="1500" i="1" dirty="0"/>
              <a:t>. и норматив. материалы. – </a:t>
            </a:r>
            <a:r>
              <a:rPr lang="en-US" sz="1500" b="1" dirty="0"/>
              <a:t>ISBN</a:t>
            </a:r>
            <a:r>
              <a:rPr lang="ru-RU" sz="1500" b="1" dirty="0"/>
              <a:t> 978-5-84213-011-0. </a:t>
            </a:r>
            <a:r>
              <a:rPr lang="ru-RU" sz="1500" i="1" dirty="0"/>
              <a:t>–</a:t>
            </a:r>
            <a:r>
              <a:rPr lang="ru-RU" sz="1500" b="1" dirty="0"/>
              <a:t> </a:t>
            </a:r>
            <a:r>
              <a:rPr lang="ru-RU" sz="1500" dirty="0"/>
              <a:t>Текст </a:t>
            </a:r>
            <a:r>
              <a:rPr lang="ru-RU" sz="1500" i="1" dirty="0"/>
              <a:t>(визуальный) </a:t>
            </a:r>
            <a:r>
              <a:rPr lang="ru-RU" sz="1500" dirty="0"/>
              <a:t>: непосредственный.</a:t>
            </a:r>
            <a:endParaRPr lang="ru-RU" altLang="ru-RU" sz="1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8" descr="C:\Users\vsekane4to\Desktop\Без-имени-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63050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7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B6BE3BD-DCB5-4C46-BD00-F5639A706527}" type="slidenum">
              <a:rPr lang="ru-RU" altLang="ru-RU" smtClean="0"/>
              <a:pPr/>
              <a:t>9</a:t>
            </a:fld>
            <a:endParaRPr lang="ru-RU" altLang="ru-RU" smtClean="0"/>
          </a:p>
        </p:txBody>
      </p:sp>
      <p:sp>
        <p:nvSpPr>
          <p:cNvPr id="11268" name="Заголовок 18"/>
          <p:cNvSpPr txBox="1">
            <a:spLocks/>
          </p:cNvSpPr>
          <p:nvPr/>
        </p:nvSpPr>
        <p:spPr bwMode="auto">
          <a:xfrm>
            <a:off x="1547813" y="0"/>
            <a:ext cx="7596187" cy="81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altLang="ru-RU" sz="2800" b="1" dirty="0">
                <a:solidFill>
                  <a:srgbClr val="FF0000"/>
                </a:solidFill>
              </a:rPr>
              <a:t>Шаблон краткого БО</a:t>
            </a:r>
          </a:p>
        </p:txBody>
      </p:sp>
      <p:sp>
        <p:nvSpPr>
          <p:cNvPr id="11269" name="Содержимое 19"/>
          <p:cNvSpPr txBox="1">
            <a:spLocks/>
          </p:cNvSpPr>
          <p:nvPr/>
        </p:nvSpPr>
        <p:spPr bwMode="auto">
          <a:xfrm>
            <a:off x="250825" y="1123950"/>
            <a:ext cx="8569325" cy="544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indent="722313"/>
            <a:r>
              <a:rPr lang="ru-RU" altLang="ru-RU" sz="2800" b="1" dirty="0"/>
              <a:t>Основное заглавие / Первые сведения</a:t>
            </a:r>
            <a:r>
              <a:rPr lang="en-US" altLang="ru-RU" sz="2800" b="1" dirty="0"/>
              <a:t> </a:t>
            </a:r>
            <a:r>
              <a:rPr lang="ru-RU" altLang="ru-RU" sz="2800" b="1" dirty="0"/>
              <a:t>об ответственности. – Сведения об издании, Дополнительные сведения об издании. – Первое место публикации : Имя издателя, Дата публикации. – Специфическое обозначение материала и объем. – (Основное заглавие серии/</a:t>
            </a:r>
            <a:r>
              <a:rPr lang="ru-RU" altLang="ru-RU" sz="2800" b="1" dirty="0" err="1"/>
              <a:t>подсерии</a:t>
            </a:r>
            <a:r>
              <a:rPr lang="ru-RU" altLang="ru-RU" sz="2800" b="1" dirty="0"/>
              <a:t> или многочастного монографического ресурса, Международный стандартный номер ; Номер выпуска). – </a:t>
            </a:r>
            <a:r>
              <a:rPr lang="ru-RU" altLang="ru-RU" sz="2800" b="1" u="sng" dirty="0"/>
              <a:t>Область примечания (обязательные). </a:t>
            </a:r>
            <a:r>
              <a:rPr lang="ru-RU" altLang="ru-RU" sz="2800" b="1" dirty="0"/>
              <a:t>– Международный стандартный номер.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499</TotalTime>
  <Words>8749</Words>
  <Application>Microsoft Office PowerPoint</Application>
  <PresentationFormat>Экран (4:3)</PresentationFormat>
  <Paragraphs>562</Paragraphs>
  <Slides>43</Slides>
  <Notes>43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43</vt:i4>
      </vt:variant>
    </vt:vector>
  </HeadingPairs>
  <TitlesOfParts>
    <vt:vector size="44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sbo</dc:creator>
  <cp:lastModifiedBy>3-021-01</cp:lastModifiedBy>
  <cp:revision>47</cp:revision>
  <dcterms:created xsi:type="dcterms:W3CDTF">2019-06-25T05:29:09Z</dcterms:created>
  <dcterms:modified xsi:type="dcterms:W3CDTF">2019-10-02T06:03:54Z</dcterms:modified>
</cp:coreProperties>
</file>