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602700" cy="36004500"/>
  <p:notesSz cx="6858000" cy="9144000"/>
  <p:defaultTextStyle>
    <a:defPPr>
      <a:defRPr lang="ru-RU"/>
    </a:defPPr>
    <a:lvl1pPr marL="0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645588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291176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936772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582357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8227945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873536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1519131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3164719" algn="l" defTabSz="3291176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45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44" y="4650"/>
      </p:cViewPr>
      <p:guideLst>
        <p:guide orient="horz" pos="11340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E474-0900-4834-872F-F96AFCDC5A08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685800"/>
            <a:ext cx="2057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7A77-1557-4AF5-990A-2552CD17C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9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645588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3291176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4936772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6582357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8227945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9873536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519131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164719" algn="l" defTabSz="3291176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7A77-1557-4AF5-990A-2552CD17C6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203" y="11184765"/>
            <a:ext cx="18362295" cy="77176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0405" y="20402550"/>
            <a:ext cx="1512189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1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4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661957" y="1441894"/>
            <a:ext cx="4860608" cy="307204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0135" y="1441894"/>
            <a:ext cx="14221778" cy="307204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59" y="23136244"/>
            <a:ext cx="18362295" cy="7150894"/>
          </a:xfrm>
        </p:spPr>
        <p:txBody>
          <a:bodyPr anchor="t"/>
          <a:lstStyle>
            <a:lvl1pPr algn="l">
              <a:defRPr sz="1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459" y="15260275"/>
            <a:ext cx="18362295" cy="7875987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64558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29117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3pPr>
            <a:lvl4pPr marL="493677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58235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22794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987353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51913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164719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0135" y="8401053"/>
            <a:ext cx="9541193" cy="23761316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81372" y="8401053"/>
            <a:ext cx="9541193" cy="23761316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46" y="8059357"/>
            <a:ext cx="9544950" cy="3358766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645588" indent="0">
              <a:buNone/>
              <a:defRPr sz="6900" b="1"/>
            </a:lvl2pPr>
            <a:lvl3pPr marL="3291176" indent="0">
              <a:buNone/>
              <a:defRPr sz="6200" b="1"/>
            </a:lvl3pPr>
            <a:lvl4pPr marL="4936772" indent="0">
              <a:buNone/>
              <a:defRPr sz="5700" b="1"/>
            </a:lvl4pPr>
            <a:lvl5pPr marL="6582357" indent="0">
              <a:buNone/>
              <a:defRPr sz="5700" b="1"/>
            </a:lvl5pPr>
            <a:lvl6pPr marL="8227945" indent="0">
              <a:buNone/>
              <a:defRPr sz="5700" b="1"/>
            </a:lvl6pPr>
            <a:lvl7pPr marL="9873536" indent="0">
              <a:buNone/>
              <a:defRPr sz="5700" b="1"/>
            </a:lvl7pPr>
            <a:lvl8pPr marL="11519131" indent="0">
              <a:buNone/>
              <a:defRPr sz="5700" b="1"/>
            </a:lvl8pPr>
            <a:lvl9pPr marL="13164719" indent="0">
              <a:buNone/>
              <a:defRPr sz="5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0146" y="11418123"/>
            <a:ext cx="9544950" cy="20744246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973861" y="8059357"/>
            <a:ext cx="9548705" cy="3358766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645588" indent="0">
              <a:buNone/>
              <a:defRPr sz="6900" b="1"/>
            </a:lvl2pPr>
            <a:lvl3pPr marL="3291176" indent="0">
              <a:buNone/>
              <a:defRPr sz="6200" b="1"/>
            </a:lvl3pPr>
            <a:lvl4pPr marL="4936772" indent="0">
              <a:buNone/>
              <a:defRPr sz="5700" b="1"/>
            </a:lvl4pPr>
            <a:lvl5pPr marL="6582357" indent="0">
              <a:buNone/>
              <a:defRPr sz="5700" b="1"/>
            </a:lvl5pPr>
            <a:lvl6pPr marL="8227945" indent="0">
              <a:buNone/>
              <a:defRPr sz="5700" b="1"/>
            </a:lvl6pPr>
            <a:lvl7pPr marL="9873536" indent="0">
              <a:buNone/>
              <a:defRPr sz="5700" b="1"/>
            </a:lvl7pPr>
            <a:lvl8pPr marL="11519131" indent="0">
              <a:buNone/>
              <a:defRPr sz="5700" b="1"/>
            </a:lvl8pPr>
            <a:lvl9pPr marL="13164719" indent="0">
              <a:buNone/>
              <a:defRPr sz="5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973861" y="11418123"/>
            <a:ext cx="9548705" cy="20744246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46" y="1433528"/>
            <a:ext cx="7107134" cy="6100763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6068" y="1433547"/>
            <a:ext cx="12076511" cy="30728843"/>
          </a:xfrm>
        </p:spPr>
        <p:txBody>
          <a:bodyPr/>
          <a:lstStyle>
            <a:lvl1pPr>
              <a:defRPr sz="11100"/>
            </a:lvl1pPr>
            <a:lvl2pPr>
              <a:defRPr sz="98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0146" y="7534309"/>
            <a:ext cx="7107134" cy="24628081"/>
          </a:xfrm>
        </p:spPr>
        <p:txBody>
          <a:bodyPr/>
          <a:lstStyle>
            <a:lvl1pPr marL="0" indent="0">
              <a:buNone/>
              <a:defRPr sz="5100"/>
            </a:lvl1pPr>
            <a:lvl2pPr marL="1645588" indent="0">
              <a:buNone/>
              <a:defRPr sz="4400"/>
            </a:lvl2pPr>
            <a:lvl3pPr marL="3291176" indent="0">
              <a:buNone/>
              <a:defRPr sz="3600"/>
            </a:lvl3pPr>
            <a:lvl4pPr marL="4936772" indent="0">
              <a:buNone/>
              <a:defRPr sz="3600"/>
            </a:lvl4pPr>
            <a:lvl5pPr marL="6582357" indent="0">
              <a:buNone/>
              <a:defRPr sz="3600"/>
            </a:lvl5pPr>
            <a:lvl6pPr marL="8227945" indent="0">
              <a:buNone/>
              <a:defRPr sz="3600"/>
            </a:lvl6pPr>
            <a:lvl7pPr marL="9873536" indent="0">
              <a:buNone/>
              <a:defRPr sz="3600"/>
            </a:lvl7pPr>
            <a:lvl8pPr marL="11519131" indent="0">
              <a:buNone/>
              <a:defRPr sz="3600"/>
            </a:lvl8pPr>
            <a:lvl9pPr marL="13164719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286" y="25203171"/>
            <a:ext cx="12961620" cy="2975375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4286" y="3217058"/>
            <a:ext cx="12961620" cy="21602700"/>
          </a:xfrm>
        </p:spPr>
        <p:txBody>
          <a:bodyPr/>
          <a:lstStyle>
            <a:lvl1pPr marL="0" indent="0">
              <a:buNone/>
              <a:defRPr sz="11100"/>
            </a:lvl1pPr>
            <a:lvl2pPr marL="1645588" indent="0">
              <a:buNone/>
              <a:defRPr sz="9800"/>
            </a:lvl2pPr>
            <a:lvl3pPr marL="3291176" indent="0">
              <a:buNone/>
              <a:defRPr sz="8200"/>
            </a:lvl3pPr>
            <a:lvl4pPr marL="4936772" indent="0">
              <a:buNone/>
              <a:defRPr sz="6900"/>
            </a:lvl4pPr>
            <a:lvl5pPr marL="6582357" indent="0">
              <a:buNone/>
              <a:defRPr sz="6900"/>
            </a:lvl5pPr>
            <a:lvl6pPr marL="8227945" indent="0">
              <a:buNone/>
              <a:defRPr sz="6900"/>
            </a:lvl6pPr>
            <a:lvl7pPr marL="9873536" indent="0">
              <a:buNone/>
              <a:defRPr sz="6900"/>
            </a:lvl7pPr>
            <a:lvl8pPr marL="11519131" indent="0">
              <a:buNone/>
              <a:defRPr sz="6900"/>
            </a:lvl8pPr>
            <a:lvl9pPr marL="13164719" indent="0">
              <a:buNone/>
              <a:defRPr sz="6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4286" y="28178543"/>
            <a:ext cx="12961620" cy="4225531"/>
          </a:xfrm>
        </p:spPr>
        <p:txBody>
          <a:bodyPr/>
          <a:lstStyle>
            <a:lvl1pPr marL="0" indent="0">
              <a:buNone/>
              <a:defRPr sz="5100"/>
            </a:lvl1pPr>
            <a:lvl2pPr marL="1645588" indent="0">
              <a:buNone/>
              <a:defRPr sz="4400"/>
            </a:lvl2pPr>
            <a:lvl3pPr marL="3291176" indent="0">
              <a:buNone/>
              <a:defRPr sz="3600"/>
            </a:lvl3pPr>
            <a:lvl4pPr marL="4936772" indent="0">
              <a:buNone/>
              <a:defRPr sz="3600"/>
            </a:lvl4pPr>
            <a:lvl5pPr marL="6582357" indent="0">
              <a:buNone/>
              <a:defRPr sz="3600"/>
            </a:lvl5pPr>
            <a:lvl6pPr marL="8227945" indent="0">
              <a:buNone/>
              <a:defRPr sz="3600"/>
            </a:lvl6pPr>
            <a:lvl7pPr marL="9873536" indent="0">
              <a:buNone/>
              <a:defRPr sz="3600"/>
            </a:lvl7pPr>
            <a:lvl8pPr marL="11519131" indent="0">
              <a:buNone/>
              <a:defRPr sz="3600"/>
            </a:lvl8pPr>
            <a:lvl9pPr marL="13164719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1441834"/>
            <a:ext cx="19442430" cy="6000750"/>
          </a:xfrm>
          <a:prstGeom prst="rect">
            <a:avLst/>
          </a:prstGeom>
        </p:spPr>
        <p:txBody>
          <a:bodyPr vert="horz" lIns="329116" tIns="164557" rIns="329116" bIns="1645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135" y="8401053"/>
            <a:ext cx="19442430" cy="23761316"/>
          </a:xfrm>
          <a:prstGeom prst="rect">
            <a:avLst/>
          </a:prstGeom>
        </p:spPr>
        <p:txBody>
          <a:bodyPr vert="horz" lIns="329116" tIns="164557" rIns="329116" bIns="164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80135" y="33370888"/>
            <a:ext cx="5040630" cy="1916896"/>
          </a:xfrm>
          <a:prstGeom prst="rect">
            <a:avLst/>
          </a:prstGeom>
        </p:spPr>
        <p:txBody>
          <a:bodyPr vert="horz" lIns="329116" tIns="164557" rIns="329116" bIns="164557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80923" y="33370888"/>
            <a:ext cx="6840855" cy="1916896"/>
          </a:xfrm>
          <a:prstGeom prst="rect">
            <a:avLst/>
          </a:prstGeom>
        </p:spPr>
        <p:txBody>
          <a:bodyPr vert="horz" lIns="329116" tIns="164557" rIns="329116" bIns="164557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481935" y="33370888"/>
            <a:ext cx="5040630" cy="1916896"/>
          </a:xfrm>
          <a:prstGeom prst="rect">
            <a:avLst/>
          </a:prstGeom>
        </p:spPr>
        <p:txBody>
          <a:bodyPr vert="horz" lIns="329116" tIns="164557" rIns="329116" bIns="164557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176" rtl="0" eaLnBrk="1" latinLnBrk="0" hangingPunct="1">
        <a:spcBef>
          <a:spcPct val="0"/>
        </a:spcBef>
        <a:buNone/>
        <a:defRPr sz="1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192" indent="-1234192" algn="l" defTabSz="3291176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084" indent="-1028498" algn="l" defTabSz="3291176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3978" indent="-822791" algn="l" defTabSz="329117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566" indent="-822791" algn="l" defTabSz="329117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154" indent="-822791" algn="l" defTabSz="3291176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9050742" indent="-822791" algn="l" defTabSz="329117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6337" indent="-822791" algn="l" defTabSz="329117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1925" indent="-822791" algn="l" defTabSz="329117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7511" indent="-822791" algn="l" defTabSz="3291176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588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176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36772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582357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7945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873536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1519131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4719" algn="l" defTabSz="3291176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414" y="3260185"/>
            <a:ext cx="18542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800" b="1" dirty="0" smtClean="0">
                <a:solidFill>
                  <a:srgbClr val="1D04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ВЕГЕТАТИВНОГО РАЗМНОЖЕНИЯ ВИШНЕВО ЧЕРЕШНЕВОГО ГИБРИДА (ДЮК) IN VITRO И IN VIVO В УСЛОВИЯХ УСЛК ИМ. ПРОФЕССОРА Л.И. ВИГОРОВА</a:t>
            </a:r>
            <a:endParaRPr lang="ru-RU" sz="4800" b="1" dirty="0">
              <a:solidFill>
                <a:srgbClr val="1D04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147" y="5568509"/>
            <a:ext cx="2021032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ru-RU" sz="3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.А. Мартюшов, </a:t>
            </a:r>
            <a:r>
              <a:rPr lang="ru-RU" sz="3600" i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и.о</a:t>
            </a:r>
            <a:r>
              <a:rPr lang="ru-RU" sz="36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директора </a:t>
            </a:r>
            <a:endParaRPr lang="ru-RU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Ботанически</a:t>
            </a:r>
            <a:r>
              <a:rPr lang="ru-RU" sz="28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й сад «</a:t>
            </a:r>
            <a:r>
              <a:rPr lang="ru-RU" sz="28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Уральский сад лечебных культур имени профессора Л.И. Вигорова» </a:t>
            </a:r>
          </a:p>
          <a:p>
            <a:pPr indent="450215" algn="ctr">
              <a:spcAft>
                <a:spcPts val="0"/>
              </a:spcAft>
            </a:pPr>
            <a:r>
              <a:rPr lang="ru-RU" sz="28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ФГБОУ ВО «Уральский государственный лесотехнический университет»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3200" i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620100, РФ, г. Екатеринбург, ул. Сибирский тракт,37,</a:t>
            </a: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martyushovpa@m.usfeu.ru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148" y="432298"/>
            <a:ext cx="20210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научно-практическая конференция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Садоводство и </a:t>
            </a: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питомниководство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России: современные тенденции, проблемы и перспективы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приурочена 70-летию со дня рождени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я В.В. Степанова.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Сады России — взгляд в будущее, 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0134" y="7993138"/>
            <a:ext cx="103692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Актуальность.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Приведены данные по двум направлением исследований. Первое направление —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vivo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(размножение зелеными черенками), второе —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vitro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В ходе работ изучено влияние стимуляторов на корнеобразование и отработана методика стерилизации, подобран состав питательных сред на стадиях эксплантации </a:t>
            </a:r>
            <a:r>
              <a:rPr lang="ru-RU" sz="28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Дюка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134" y="10386290"/>
            <a:ext cx="1026121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все вводимые в культуру сорта, формы и гибриды могут приспособиться к произрастанию в новых для них суровых условиях Среднего Урала с резко меняющимися климатическими факторами, за частую вводящими растения в стрессовое состояние. Одной из таких культур способных сопротивляться стресс факторам является гибрид вишни и черешни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привлекающий садоводов своими крупными плодами. Название вишнево черешневого гибрида произошло от старинного сорта черешни 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Duke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” выведенного в Англии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веке. У гибридов отмечены характерные особенности обоих родителей, например, листовая пластинка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крупная, как у черешни, но в отличие от нее имеет блеск, характерный для листьев вишни. Крупные плоды (у некоторых сортов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10 гр., как у черешни) напоминают по вкусу и консистенции плоды вишни. Современные работы по созданию сортового разнообразия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успешно решают следующие проблемы: устойчивость гибридов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коккомикозу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монилиальной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плодовой гнили и зимостойкость.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0135" y="22037081"/>
            <a:ext cx="10273176" cy="971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произрастающие в ботаническом саду УГЛТУ «Уральский сад лечебных культур имени профессора Л.И. Вигорова»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представляют собой невысокие деревца (до 3,5 м) неизвестного происхождения, посаженные в 2014 г., с широкой кроной, крупными зелеными листьями. Цветут в мае - начале июня, хорошо плодоносят. Плоды крупные, умеренно-кислые, темно-красные. Растения зимостойкие, поражение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коккомикозом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отмечено. Исследования в области вегетативного размножения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УСЛК начаты летом 2022 года, и проходят по двум направлением: изучение влияния стимуляторов на корнеобразование у зеленых черенков и применение методов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клонального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микроразмножения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получения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эксплантов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использовали маточные растения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произрастающих на территории УСЛК. Весенние побеги делили на сегменты, содержащие по одному междоузлию и стерилизовали в 2 этапа. Основными стерилизующими агентами были: этиловый спирт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%), гипохлорит натрия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%)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мертиолят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0,025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%). Стерильные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экспланты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помещали на питательную среду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Мурасиго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Скуга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с добавлением растительных гормонов (6-БАП и ИМК) в различных концентрациях. Через 14 дней стерильные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экспланты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пассировали на свежую питательную среду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повышенным содержанием 6-Бап (1,0 -1,5 мл/л). Такая концентрация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цитокинина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стимулировала рост существующей меристемы побега.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135" y="31606328"/>
            <a:ext cx="4860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исследований. </a:t>
            </a:r>
          </a:p>
          <a:p>
            <a:pPr algn="just"/>
            <a:r>
              <a:rPr lang="ru-RU" sz="2800" dirty="0" smtClean="0">
                <a:latin typeface="Times New Roman"/>
              </a:rPr>
              <a:t>Корнеобразование у </a:t>
            </a:r>
            <a:r>
              <a:rPr lang="ru-RU" sz="2800" dirty="0" err="1" smtClean="0">
                <a:latin typeface="Times New Roman"/>
              </a:rPr>
              <a:t>Дюков</a:t>
            </a:r>
            <a:r>
              <a:rPr lang="ru-RU" sz="2800" dirty="0" smtClean="0">
                <a:latin typeface="Times New Roman"/>
              </a:rPr>
              <a:t> начинается на 40-50-й день после начала черенкования (со стимуляторами). Корнеобразование составило: 30 % для черенков, помещённых в </a:t>
            </a:r>
            <a:r>
              <a:rPr lang="ru-RU" sz="2800" dirty="0" err="1" smtClean="0">
                <a:latin typeface="Times New Roman"/>
              </a:rPr>
              <a:t>корневин</a:t>
            </a:r>
            <a:r>
              <a:rPr lang="ru-RU" sz="2800" dirty="0" smtClean="0">
                <a:latin typeface="Times New Roman"/>
              </a:rPr>
              <a:t>, 51%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smtClean="0">
                <a:latin typeface="Times New Roman"/>
              </a:rPr>
              <a:t> для ИМК.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61391" y="19370402"/>
            <a:ext cx="9757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800" dirty="0" smtClean="0">
                <a:latin typeface="Times New Roman"/>
                <a:ea typeface="Calibri"/>
              </a:rPr>
              <a:t>Инициация стерильных </a:t>
            </a:r>
            <a:r>
              <a:rPr lang="ru-RU" sz="2800" dirty="0" err="1" smtClean="0">
                <a:latin typeface="Times New Roman"/>
                <a:ea typeface="Calibri"/>
              </a:rPr>
              <a:t>эксплантов</a:t>
            </a:r>
            <a:r>
              <a:rPr lang="ru-RU" sz="2800" dirty="0" smtClean="0">
                <a:latin typeface="Times New Roman"/>
                <a:ea typeface="Calibri"/>
              </a:rPr>
              <a:t> на питательную среду </a:t>
            </a:r>
            <a:r>
              <a:rPr lang="en-US" sz="2800" dirty="0" smtClean="0">
                <a:latin typeface="Times New Roman"/>
                <a:ea typeface="Calibri"/>
              </a:rPr>
              <a:t>MS</a:t>
            </a:r>
            <a:r>
              <a:rPr lang="ru-RU" sz="2800" dirty="0" smtClean="0">
                <a:latin typeface="Times New Roman"/>
                <a:ea typeface="Calibri"/>
              </a:rPr>
              <a:t> позволило получить элонгацию верхушечных меристем в 80%, рост побегов из латеральных почек в 60%. Признаки роста верхушечных меристем и латеральных почек наблюдался на 21 день. На 50 день высота </a:t>
            </a:r>
            <a:r>
              <a:rPr lang="ru-RU" sz="2800" dirty="0" err="1" smtClean="0">
                <a:latin typeface="Times New Roman"/>
                <a:ea typeface="Calibri"/>
              </a:rPr>
              <a:t>микропобегов</a:t>
            </a:r>
            <a:r>
              <a:rPr lang="ru-RU" sz="2800" dirty="0" smtClean="0">
                <a:latin typeface="Times New Roman"/>
                <a:ea typeface="Calibri"/>
              </a:rPr>
              <a:t> составляла 35-40 мм. На питательной среде с повышенным содержанием </a:t>
            </a:r>
            <a:r>
              <a:rPr lang="ru-RU" sz="2800" dirty="0" err="1" smtClean="0">
                <a:latin typeface="Times New Roman"/>
                <a:ea typeface="Calibri"/>
              </a:rPr>
              <a:t>цитокинина</a:t>
            </a:r>
            <a:r>
              <a:rPr lang="ru-RU" sz="2800" dirty="0" smtClean="0">
                <a:latin typeface="Times New Roman"/>
                <a:ea typeface="Calibri"/>
              </a:rPr>
              <a:t>, на 60 день было отмечено формирование дополнительных </a:t>
            </a:r>
            <a:r>
              <a:rPr lang="ru-RU" sz="2800" dirty="0" err="1" smtClean="0">
                <a:latin typeface="Times New Roman"/>
                <a:ea typeface="Calibri"/>
              </a:rPr>
              <a:t>микропобегов</a:t>
            </a:r>
            <a:r>
              <a:rPr lang="ru-RU" sz="2800" dirty="0">
                <a:latin typeface="Times New Roman"/>
                <a:ea typeface="Calibri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61390" y="27820903"/>
            <a:ext cx="975708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Стимулирование корнеобразования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значительно увеличивает выход посадочного материала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Длительный срок корнеобразования не позволяет черенкам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подготовиться к состоянию покоя, и большая часть из них уходит под зиму в активной фазе корнеобразования, в результате чего наблюдается гибель саженцев.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Необходимо проведение дальнейших работ по подбору наиболее оптимальных стимуляторов и времени стимуляции уменьшающих сроки корнеобразования и формирования корневой системы у черенков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При введении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культуру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качестве основных стерилизаторов свою эффективность показали: 20% гипохлорит натрия и 0,025%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мертиолят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экспозиции 10 минут. Выход стерильных жизнеспособных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эксплантов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составил 85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При культивировании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микропобегов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питательной среде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наблюдался прямой органогенез. Формировались хорошо развитые побеги.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61390" y="14957326"/>
            <a:ext cx="9757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 ходе эксперимента по размножению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Дюков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in vitro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удалось отработать методы стерилизации растительных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эксплантов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, подобрать оптимальные временные рамки, позволяющие получить стерильный жизнеспособный материал. Использование сочетания 20 % гипохлорита натрия и 0,025%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мертиолята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при экспозиции 10 минут позволило получить до 85% стерильных, жизнеспособных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эксплантов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Увеличении экспозиции до 15 и более минут привело к гибели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эксплантов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 При стерилизации в рабочих растворах менее 10 минут наблюдался высокий процент (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90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%) загрязнения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эксплантов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HP\Desktop\Уральский сад лечебных культур\Каталог для продажи саженцев питомника\Картинки для каталога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06" y="3260186"/>
            <a:ext cx="1664485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6036"/>
          <a:stretch/>
        </p:blipFill>
        <p:spPr bwMode="auto">
          <a:xfrm>
            <a:off x="11161390" y="22820791"/>
            <a:ext cx="4536503" cy="471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337" b="35344"/>
          <a:stretch/>
        </p:blipFill>
        <p:spPr bwMode="auto">
          <a:xfrm>
            <a:off x="16039933" y="22820792"/>
            <a:ext cx="4878542" cy="471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sun9-35.userapi.com/impg/AY4oNL3d6981SaOx6NsBkyMiEZ4iqeKXxCJBKA/bQXAL-GfdwQ.jpg?size=1280x960&amp;quality=95&amp;sign=8a95750b47d12f0c166109ec6d0477cc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r="1978"/>
          <a:stretch/>
        </p:blipFill>
        <p:spPr bwMode="auto">
          <a:xfrm>
            <a:off x="5683250" y="31745054"/>
            <a:ext cx="5016845" cy="376263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18290182" y="10872979"/>
            <a:ext cx="2628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Одревеснение побегов началось позже, чем обычно. Образование корневой системы: на 45-50-й день после высадки.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r="1037"/>
          <a:stretch/>
        </p:blipFill>
        <p:spPr bwMode="auto">
          <a:xfrm>
            <a:off x="11189711" y="10982309"/>
            <a:ext cx="3268321" cy="3761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790" y="10982309"/>
            <a:ext cx="3227971" cy="376105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1161391" y="8000605"/>
            <a:ext cx="9757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/>
              </a:rPr>
              <a:t>У контрольных черенков и в 2022 и в 2023 году корнеобразование отмечено не было. </a:t>
            </a:r>
            <a:r>
              <a:rPr lang="ru-RU" sz="2800" dirty="0" smtClean="0">
                <a:latin typeface="Times New Roman"/>
                <a:ea typeface="Calibri"/>
              </a:rPr>
              <a:t>Зимой 2022-2023 года все черенки погибли. Количество перезимовавших растений зимой 2023-2024 года составил 6% от полученных в ходе черенкования саженцев.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изучению влияния НУК на корнеобразование нами начато в середине июля 2024 года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8" name="Рисунок 37" descr="https://sun9-78.userapi.com/impg/11PRPYE2LbRC9gXg4c3l5_JZjQPVmXh-7RxZMg/4GMVgoLPW9g.jpg?size=810x1080&amp;quality=95&amp;sign=9f22dc2328a5d5a52e4631a7b86c5155&amp;type=album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r="521" b="13307"/>
          <a:stretch/>
        </p:blipFill>
        <p:spPr bwMode="auto">
          <a:xfrm>
            <a:off x="540134" y="17872138"/>
            <a:ext cx="3857625" cy="409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45888" y="17713451"/>
            <a:ext cx="61326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современным перспективным гибридам можно отнести, например, сеянцы семей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Гранит х Родина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Фея х Родина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Фея х Итальянская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Харитоновская х Итальянская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Для получения генетически однородных саженцев и сохранения материнских признаков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размножают: зелеными черенками, прививками,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клональным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микроразмножением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941</Words>
  <Application>Microsoft Office PowerPoint</Application>
  <PresentationFormat>Произвольный</PresentationFormat>
  <Paragraphs>24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зс</dc:creator>
  <cp:lastModifiedBy>HP</cp:lastModifiedBy>
  <cp:revision>49</cp:revision>
  <dcterms:created xsi:type="dcterms:W3CDTF">2019-08-12T16:06:32Z</dcterms:created>
  <dcterms:modified xsi:type="dcterms:W3CDTF">2024-10-11T08:18:55Z</dcterms:modified>
</cp:coreProperties>
</file>