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0" r:id="rId1"/>
  </p:sldMasterIdLst>
  <p:notesMasterIdLst>
    <p:notesMasterId r:id="rId10"/>
  </p:notesMasterIdLst>
  <p:sldIdLst>
    <p:sldId id="256" r:id="rId2"/>
    <p:sldId id="262" r:id="rId3"/>
    <p:sldId id="257" r:id="rId4"/>
    <p:sldId id="265" r:id="rId5"/>
    <p:sldId id="264" r:id="rId6"/>
    <p:sldId id="272" r:id="rId7"/>
    <p:sldId id="266" r:id="rId8"/>
    <p:sldId id="259"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78" autoAdjust="0"/>
  </p:normalViewPr>
  <p:slideViewPr>
    <p:cSldViewPr snapToGrid="0">
      <p:cViewPr varScale="1">
        <p:scale>
          <a:sx n="110" d="100"/>
          <a:sy n="110" d="100"/>
        </p:scale>
        <p:origin x="-55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2E7224-F8B3-48BA-893F-74FF06924A79}" type="datetimeFigureOut">
              <a:rPr lang="ru-RU" smtClean="0"/>
              <a:t>21.05.2024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2FD334-3B34-4471-B838-B86514C1C056}" type="slidenum">
              <a:rPr lang="ru-RU" smtClean="0"/>
              <a:t>‹#›</a:t>
            </a:fld>
            <a:endParaRPr lang="ru-RU"/>
          </a:p>
        </p:txBody>
      </p:sp>
    </p:spTree>
    <p:extLst>
      <p:ext uri="{BB962C8B-B14F-4D97-AF65-F5344CB8AC3E}">
        <p14:creationId xmlns:p14="http://schemas.microsoft.com/office/powerpoint/2010/main" val="921875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22FD334-3B34-4471-B838-B86514C1C056}" type="slidenum">
              <a:rPr lang="ru-RU" smtClean="0"/>
              <a:t>2</a:t>
            </a:fld>
            <a:endParaRPr lang="ru-RU"/>
          </a:p>
        </p:txBody>
      </p:sp>
    </p:spTree>
    <p:extLst>
      <p:ext uri="{BB962C8B-B14F-4D97-AF65-F5344CB8AC3E}">
        <p14:creationId xmlns:p14="http://schemas.microsoft.com/office/powerpoint/2010/main" val="2511242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A038537-EF42-4393-939F-CAF330A8FA5F}"/>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F113C854-76A1-4278-93EA-DA095032CC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07E18E9C-D3E0-4DCE-91C1-031F80D68730}"/>
              </a:ext>
            </a:extLst>
          </p:cNvPr>
          <p:cNvSpPr>
            <a:spLocks noGrp="1"/>
          </p:cNvSpPr>
          <p:nvPr>
            <p:ph type="dt" sz="half" idx="10"/>
          </p:nvPr>
        </p:nvSpPr>
        <p:spPr/>
        <p:txBody>
          <a:bodyPr/>
          <a:lstStyle/>
          <a:p>
            <a:fld id="{B666CBEB-283B-46D2-BDD3-A8E7880CC428}" type="datetimeFigureOut">
              <a:rPr lang="ru-RU" smtClean="0"/>
              <a:t>21.05.2024</a:t>
            </a:fld>
            <a:endParaRPr lang="ru-RU"/>
          </a:p>
        </p:txBody>
      </p:sp>
      <p:sp>
        <p:nvSpPr>
          <p:cNvPr id="5" name="Нижний колонтитул 4">
            <a:extLst>
              <a:ext uri="{FF2B5EF4-FFF2-40B4-BE49-F238E27FC236}">
                <a16:creationId xmlns:a16="http://schemas.microsoft.com/office/drawing/2014/main" xmlns="" id="{5D0AA348-49A4-4EB7-A9EB-8D15CAD225F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36892D0B-20EA-4C47-B3B1-EDBDC49F7516}"/>
              </a:ext>
            </a:extLst>
          </p:cNvPr>
          <p:cNvSpPr>
            <a:spLocks noGrp="1"/>
          </p:cNvSpPr>
          <p:nvPr>
            <p:ph type="sldNum" sz="quarter" idx="12"/>
          </p:nvPr>
        </p:nvSpPr>
        <p:spPr/>
        <p:txBody>
          <a:bodyPr/>
          <a:lstStyle/>
          <a:p>
            <a:fld id="{F3C035E9-6FE5-4A88-8CA7-0A8F985E2322}" type="slidenum">
              <a:rPr lang="ru-RU" smtClean="0"/>
              <a:t>‹#›</a:t>
            </a:fld>
            <a:endParaRPr lang="ru-RU"/>
          </a:p>
        </p:txBody>
      </p:sp>
    </p:spTree>
    <p:extLst>
      <p:ext uri="{BB962C8B-B14F-4D97-AF65-F5344CB8AC3E}">
        <p14:creationId xmlns:p14="http://schemas.microsoft.com/office/powerpoint/2010/main" val="3720838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BC62A97-171B-438F-BCAB-F7D2DE572DC0}"/>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6F819A20-56F7-4D49-B32D-036B603AE48A}"/>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1EA7451F-A4EF-4E5C-93AC-EFA8C4C4A870}"/>
              </a:ext>
            </a:extLst>
          </p:cNvPr>
          <p:cNvSpPr>
            <a:spLocks noGrp="1"/>
          </p:cNvSpPr>
          <p:nvPr>
            <p:ph type="dt" sz="half" idx="10"/>
          </p:nvPr>
        </p:nvSpPr>
        <p:spPr/>
        <p:txBody>
          <a:bodyPr/>
          <a:lstStyle/>
          <a:p>
            <a:fld id="{B666CBEB-283B-46D2-BDD3-A8E7880CC428}" type="datetimeFigureOut">
              <a:rPr lang="ru-RU" smtClean="0"/>
              <a:t>21.05.2024</a:t>
            </a:fld>
            <a:endParaRPr lang="ru-RU"/>
          </a:p>
        </p:txBody>
      </p:sp>
      <p:sp>
        <p:nvSpPr>
          <p:cNvPr id="5" name="Нижний колонтитул 4">
            <a:extLst>
              <a:ext uri="{FF2B5EF4-FFF2-40B4-BE49-F238E27FC236}">
                <a16:creationId xmlns:a16="http://schemas.microsoft.com/office/drawing/2014/main" xmlns="" id="{0047D27F-8929-456D-AAF6-C2399C214AD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3679D0D8-E0BE-47E0-9136-CDAF59D10431}"/>
              </a:ext>
            </a:extLst>
          </p:cNvPr>
          <p:cNvSpPr>
            <a:spLocks noGrp="1"/>
          </p:cNvSpPr>
          <p:nvPr>
            <p:ph type="sldNum" sz="quarter" idx="12"/>
          </p:nvPr>
        </p:nvSpPr>
        <p:spPr/>
        <p:txBody>
          <a:bodyPr/>
          <a:lstStyle/>
          <a:p>
            <a:fld id="{F3C035E9-6FE5-4A88-8CA7-0A8F985E2322}" type="slidenum">
              <a:rPr lang="ru-RU" smtClean="0"/>
              <a:t>‹#›</a:t>
            </a:fld>
            <a:endParaRPr lang="ru-RU"/>
          </a:p>
        </p:txBody>
      </p:sp>
    </p:spTree>
    <p:extLst>
      <p:ext uri="{BB962C8B-B14F-4D97-AF65-F5344CB8AC3E}">
        <p14:creationId xmlns:p14="http://schemas.microsoft.com/office/powerpoint/2010/main" val="256378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467CE843-9931-4E4E-AD9A-900C736F9579}"/>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6B5A8FA8-F99A-499D-9276-3C6C49713384}"/>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B4ECB758-2C36-4348-B388-7C456089DA98}"/>
              </a:ext>
            </a:extLst>
          </p:cNvPr>
          <p:cNvSpPr>
            <a:spLocks noGrp="1"/>
          </p:cNvSpPr>
          <p:nvPr>
            <p:ph type="dt" sz="half" idx="10"/>
          </p:nvPr>
        </p:nvSpPr>
        <p:spPr/>
        <p:txBody>
          <a:bodyPr/>
          <a:lstStyle/>
          <a:p>
            <a:fld id="{B666CBEB-283B-46D2-BDD3-A8E7880CC428}" type="datetimeFigureOut">
              <a:rPr lang="ru-RU" smtClean="0"/>
              <a:t>21.05.2024</a:t>
            </a:fld>
            <a:endParaRPr lang="ru-RU"/>
          </a:p>
        </p:txBody>
      </p:sp>
      <p:sp>
        <p:nvSpPr>
          <p:cNvPr id="5" name="Нижний колонтитул 4">
            <a:extLst>
              <a:ext uri="{FF2B5EF4-FFF2-40B4-BE49-F238E27FC236}">
                <a16:creationId xmlns:a16="http://schemas.microsoft.com/office/drawing/2014/main" xmlns="" id="{30828B53-7E66-47C8-A546-4C02A4E57AC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9D3B951A-118D-4AB3-8BDB-E51CC10271F8}"/>
              </a:ext>
            </a:extLst>
          </p:cNvPr>
          <p:cNvSpPr>
            <a:spLocks noGrp="1"/>
          </p:cNvSpPr>
          <p:nvPr>
            <p:ph type="sldNum" sz="quarter" idx="12"/>
          </p:nvPr>
        </p:nvSpPr>
        <p:spPr/>
        <p:txBody>
          <a:bodyPr/>
          <a:lstStyle/>
          <a:p>
            <a:fld id="{F3C035E9-6FE5-4A88-8CA7-0A8F985E2322}" type="slidenum">
              <a:rPr lang="ru-RU" smtClean="0"/>
              <a:t>‹#›</a:t>
            </a:fld>
            <a:endParaRPr lang="ru-RU"/>
          </a:p>
        </p:txBody>
      </p:sp>
    </p:spTree>
    <p:extLst>
      <p:ext uri="{BB962C8B-B14F-4D97-AF65-F5344CB8AC3E}">
        <p14:creationId xmlns:p14="http://schemas.microsoft.com/office/powerpoint/2010/main" val="1611224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2AE5E45-2A88-4215-A5C8-9165B83E18C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585778F6-76B2-4DA5-9E17-A58218557680}"/>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8101AD13-20A6-41F5-81C2-E216DBB35A5F}"/>
              </a:ext>
            </a:extLst>
          </p:cNvPr>
          <p:cNvSpPr>
            <a:spLocks noGrp="1"/>
          </p:cNvSpPr>
          <p:nvPr>
            <p:ph type="dt" sz="half" idx="10"/>
          </p:nvPr>
        </p:nvSpPr>
        <p:spPr/>
        <p:txBody>
          <a:bodyPr/>
          <a:lstStyle/>
          <a:p>
            <a:fld id="{B666CBEB-283B-46D2-BDD3-A8E7880CC428}" type="datetimeFigureOut">
              <a:rPr lang="ru-RU" smtClean="0"/>
              <a:t>21.05.2024</a:t>
            </a:fld>
            <a:endParaRPr lang="ru-RU"/>
          </a:p>
        </p:txBody>
      </p:sp>
      <p:sp>
        <p:nvSpPr>
          <p:cNvPr id="5" name="Нижний колонтитул 4">
            <a:extLst>
              <a:ext uri="{FF2B5EF4-FFF2-40B4-BE49-F238E27FC236}">
                <a16:creationId xmlns:a16="http://schemas.microsoft.com/office/drawing/2014/main" xmlns="" id="{EF95F25A-82C0-4535-9836-9827E5838F5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1B85C9C7-61DE-4C26-8274-D9440C6E5C9F}"/>
              </a:ext>
            </a:extLst>
          </p:cNvPr>
          <p:cNvSpPr>
            <a:spLocks noGrp="1"/>
          </p:cNvSpPr>
          <p:nvPr>
            <p:ph type="sldNum" sz="quarter" idx="12"/>
          </p:nvPr>
        </p:nvSpPr>
        <p:spPr/>
        <p:txBody>
          <a:bodyPr/>
          <a:lstStyle/>
          <a:p>
            <a:fld id="{F3C035E9-6FE5-4A88-8CA7-0A8F985E2322}" type="slidenum">
              <a:rPr lang="ru-RU" smtClean="0"/>
              <a:t>‹#›</a:t>
            </a:fld>
            <a:endParaRPr lang="ru-RU"/>
          </a:p>
        </p:txBody>
      </p:sp>
    </p:spTree>
    <p:extLst>
      <p:ext uri="{BB962C8B-B14F-4D97-AF65-F5344CB8AC3E}">
        <p14:creationId xmlns:p14="http://schemas.microsoft.com/office/powerpoint/2010/main" val="300952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7D4A16B-3125-4130-98AD-743C951920F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7EE5A008-A771-470B-B58A-A4124F8C8D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B589298E-127B-4D05-BB97-5D917A008A52}"/>
              </a:ext>
            </a:extLst>
          </p:cNvPr>
          <p:cNvSpPr>
            <a:spLocks noGrp="1"/>
          </p:cNvSpPr>
          <p:nvPr>
            <p:ph type="dt" sz="half" idx="10"/>
          </p:nvPr>
        </p:nvSpPr>
        <p:spPr/>
        <p:txBody>
          <a:bodyPr/>
          <a:lstStyle/>
          <a:p>
            <a:fld id="{B666CBEB-283B-46D2-BDD3-A8E7880CC428}" type="datetimeFigureOut">
              <a:rPr lang="ru-RU" smtClean="0"/>
              <a:t>21.05.2024</a:t>
            </a:fld>
            <a:endParaRPr lang="ru-RU"/>
          </a:p>
        </p:txBody>
      </p:sp>
      <p:sp>
        <p:nvSpPr>
          <p:cNvPr id="5" name="Нижний колонтитул 4">
            <a:extLst>
              <a:ext uri="{FF2B5EF4-FFF2-40B4-BE49-F238E27FC236}">
                <a16:creationId xmlns:a16="http://schemas.microsoft.com/office/drawing/2014/main" xmlns="" id="{BAB761FA-BDEC-4639-94A0-D8F01E87247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4816B47F-89ED-4A49-AD50-A060E67EE17A}"/>
              </a:ext>
            </a:extLst>
          </p:cNvPr>
          <p:cNvSpPr>
            <a:spLocks noGrp="1"/>
          </p:cNvSpPr>
          <p:nvPr>
            <p:ph type="sldNum" sz="quarter" idx="12"/>
          </p:nvPr>
        </p:nvSpPr>
        <p:spPr/>
        <p:txBody>
          <a:bodyPr/>
          <a:lstStyle/>
          <a:p>
            <a:fld id="{F3C035E9-6FE5-4A88-8CA7-0A8F985E2322}" type="slidenum">
              <a:rPr lang="ru-RU" smtClean="0"/>
              <a:t>‹#›</a:t>
            </a:fld>
            <a:endParaRPr lang="ru-RU"/>
          </a:p>
        </p:txBody>
      </p:sp>
    </p:spTree>
    <p:extLst>
      <p:ext uri="{BB962C8B-B14F-4D97-AF65-F5344CB8AC3E}">
        <p14:creationId xmlns:p14="http://schemas.microsoft.com/office/powerpoint/2010/main" val="3344532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41EE44D-E317-4F95-9676-7DC87155A86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0BDE0565-1DCE-4847-9631-3F415F2D20F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A20F8158-8F9D-4831-8EF3-7FC6618AACF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456F516B-B25E-430D-B96A-A1B3E6FC51AE}"/>
              </a:ext>
            </a:extLst>
          </p:cNvPr>
          <p:cNvSpPr>
            <a:spLocks noGrp="1"/>
          </p:cNvSpPr>
          <p:nvPr>
            <p:ph type="dt" sz="half" idx="10"/>
          </p:nvPr>
        </p:nvSpPr>
        <p:spPr/>
        <p:txBody>
          <a:bodyPr/>
          <a:lstStyle/>
          <a:p>
            <a:fld id="{B666CBEB-283B-46D2-BDD3-A8E7880CC428}" type="datetimeFigureOut">
              <a:rPr lang="ru-RU" smtClean="0"/>
              <a:t>21.05.2024</a:t>
            </a:fld>
            <a:endParaRPr lang="ru-RU"/>
          </a:p>
        </p:txBody>
      </p:sp>
      <p:sp>
        <p:nvSpPr>
          <p:cNvPr id="6" name="Нижний колонтитул 5">
            <a:extLst>
              <a:ext uri="{FF2B5EF4-FFF2-40B4-BE49-F238E27FC236}">
                <a16:creationId xmlns:a16="http://schemas.microsoft.com/office/drawing/2014/main" xmlns="" id="{8E9F7B23-0101-4E3F-90EC-CB37F9DD447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2A1FE2E3-1941-4A39-9F93-CA7415704D43}"/>
              </a:ext>
            </a:extLst>
          </p:cNvPr>
          <p:cNvSpPr>
            <a:spLocks noGrp="1"/>
          </p:cNvSpPr>
          <p:nvPr>
            <p:ph type="sldNum" sz="quarter" idx="12"/>
          </p:nvPr>
        </p:nvSpPr>
        <p:spPr/>
        <p:txBody>
          <a:bodyPr/>
          <a:lstStyle/>
          <a:p>
            <a:fld id="{F3C035E9-6FE5-4A88-8CA7-0A8F985E2322}" type="slidenum">
              <a:rPr lang="ru-RU" smtClean="0"/>
              <a:t>‹#›</a:t>
            </a:fld>
            <a:endParaRPr lang="ru-RU"/>
          </a:p>
        </p:txBody>
      </p:sp>
    </p:spTree>
    <p:extLst>
      <p:ext uri="{BB962C8B-B14F-4D97-AF65-F5344CB8AC3E}">
        <p14:creationId xmlns:p14="http://schemas.microsoft.com/office/powerpoint/2010/main" val="322759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EE27E83-76AB-4F19-BF69-FBA8234E210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B728DBE5-2AEF-4729-8797-32D20950AC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E31AD42A-4CE2-42CD-8E62-1B4A88255059}"/>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11CC27CE-B5C4-47CF-BC51-FB5A28171A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BF2B5418-EFED-46F7-BA17-F084CDB9CF0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F011FF19-087D-4284-B433-033F757E4F49}"/>
              </a:ext>
            </a:extLst>
          </p:cNvPr>
          <p:cNvSpPr>
            <a:spLocks noGrp="1"/>
          </p:cNvSpPr>
          <p:nvPr>
            <p:ph type="dt" sz="half" idx="10"/>
          </p:nvPr>
        </p:nvSpPr>
        <p:spPr/>
        <p:txBody>
          <a:bodyPr/>
          <a:lstStyle/>
          <a:p>
            <a:fld id="{B666CBEB-283B-46D2-BDD3-A8E7880CC428}" type="datetimeFigureOut">
              <a:rPr lang="ru-RU" smtClean="0"/>
              <a:t>21.05.2024</a:t>
            </a:fld>
            <a:endParaRPr lang="ru-RU"/>
          </a:p>
        </p:txBody>
      </p:sp>
      <p:sp>
        <p:nvSpPr>
          <p:cNvPr id="8" name="Нижний колонтитул 7">
            <a:extLst>
              <a:ext uri="{FF2B5EF4-FFF2-40B4-BE49-F238E27FC236}">
                <a16:creationId xmlns:a16="http://schemas.microsoft.com/office/drawing/2014/main" xmlns="" id="{38C31375-8808-4C87-A4FF-06CCC3616E0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2A47AEB8-6E30-472F-810B-4C7F9A41A163}"/>
              </a:ext>
            </a:extLst>
          </p:cNvPr>
          <p:cNvSpPr>
            <a:spLocks noGrp="1"/>
          </p:cNvSpPr>
          <p:nvPr>
            <p:ph type="sldNum" sz="quarter" idx="12"/>
          </p:nvPr>
        </p:nvSpPr>
        <p:spPr/>
        <p:txBody>
          <a:bodyPr/>
          <a:lstStyle/>
          <a:p>
            <a:fld id="{F3C035E9-6FE5-4A88-8CA7-0A8F985E2322}" type="slidenum">
              <a:rPr lang="ru-RU" smtClean="0"/>
              <a:t>‹#›</a:t>
            </a:fld>
            <a:endParaRPr lang="ru-RU"/>
          </a:p>
        </p:txBody>
      </p:sp>
    </p:spTree>
    <p:extLst>
      <p:ext uri="{BB962C8B-B14F-4D97-AF65-F5344CB8AC3E}">
        <p14:creationId xmlns:p14="http://schemas.microsoft.com/office/powerpoint/2010/main" val="3486422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80DF845-4EA9-4F1A-90EF-5AABF629BD06}"/>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5304C628-951E-4BCF-A7AF-75228F93E97D}"/>
              </a:ext>
            </a:extLst>
          </p:cNvPr>
          <p:cNvSpPr>
            <a:spLocks noGrp="1"/>
          </p:cNvSpPr>
          <p:nvPr>
            <p:ph type="dt" sz="half" idx="10"/>
          </p:nvPr>
        </p:nvSpPr>
        <p:spPr/>
        <p:txBody>
          <a:bodyPr/>
          <a:lstStyle/>
          <a:p>
            <a:fld id="{B666CBEB-283B-46D2-BDD3-A8E7880CC428}" type="datetimeFigureOut">
              <a:rPr lang="ru-RU" smtClean="0"/>
              <a:t>21.05.2024</a:t>
            </a:fld>
            <a:endParaRPr lang="ru-RU"/>
          </a:p>
        </p:txBody>
      </p:sp>
      <p:sp>
        <p:nvSpPr>
          <p:cNvPr id="4" name="Нижний колонтитул 3">
            <a:extLst>
              <a:ext uri="{FF2B5EF4-FFF2-40B4-BE49-F238E27FC236}">
                <a16:creationId xmlns:a16="http://schemas.microsoft.com/office/drawing/2014/main" xmlns="" id="{C940376E-EA35-4C0E-8524-31D488E71E81}"/>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2CD75B20-9F0F-40D7-A38C-EDA1D0EB69AF}"/>
              </a:ext>
            </a:extLst>
          </p:cNvPr>
          <p:cNvSpPr>
            <a:spLocks noGrp="1"/>
          </p:cNvSpPr>
          <p:nvPr>
            <p:ph type="sldNum" sz="quarter" idx="12"/>
          </p:nvPr>
        </p:nvSpPr>
        <p:spPr/>
        <p:txBody>
          <a:bodyPr/>
          <a:lstStyle/>
          <a:p>
            <a:fld id="{F3C035E9-6FE5-4A88-8CA7-0A8F985E2322}" type="slidenum">
              <a:rPr lang="ru-RU" smtClean="0"/>
              <a:t>‹#›</a:t>
            </a:fld>
            <a:endParaRPr lang="ru-RU"/>
          </a:p>
        </p:txBody>
      </p:sp>
    </p:spTree>
    <p:extLst>
      <p:ext uri="{BB962C8B-B14F-4D97-AF65-F5344CB8AC3E}">
        <p14:creationId xmlns:p14="http://schemas.microsoft.com/office/powerpoint/2010/main" val="1196936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A67D5127-B356-4D07-8362-D35AB1B993D9}"/>
              </a:ext>
            </a:extLst>
          </p:cNvPr>
          <p:cNvSpPr>
            <a:spLocks noGrp="1"/>
          </p:cNvSpPr>
          <p:nvPr>
            <p:ph type="dt" sz="half" idx="10"/>
          </p:nvPr>
        </p:nvSpPr>
        <p:spPr/>
        <p:txBody>
          <a:bodyPr/>
          <a:lstStyle/>
          <a:p>
            <a:fld id="{B666CBEB-283B-46D2-BDD3-A8E7880CC428}" type="datetimeFigureOut">
              <a:rPr lang="ru-RU" smtClean="0"/>
              <a:t>21.05.2024</a:t>
            </a:fld>
            <a:endParaRPr lang="ru-RU"/>
          </a:p>
        </p:txBody>
      </p:sp>
      <p:sp>
        <p:nvSpPr>
          <p:cNvPr id="3" name="Нижний колонтитул 2">
            <a:extLst>
              <a:ext uri="{FF2B5EF4-FFF2-40B4-BE49-F238E27FC236}">
                <a16:creationId xmlns:a16="http://schemas.microsoft.com/office/drawing/2014/main" xmlns="" id="{7D3150CA-0EEF-4CDE-94DA-B200CDA2A86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E7CCAC77-A166-4AEA-A681-9272A16851FA}"/>
              </a:ext>
            </a:extLst>
          </p:cNvPr>
          <p:cNvSpPr>
            <a:spLocks noGrp="1"/>
          </p:cNvSpPr>
          <p:nvPr>
            <p:ph type="sldNum" sz="quarter" idx="12"/>
          </p:nvPr>
        </p:nvSpPr>
        <p:spPr/>
        <p:txBody>
          <a:bodyPr/>
          <a:lstStyle/>
          <a:p>
            <a:fld id="{F3C035E9-6FE5-4A88-8CA7-0A8F985E2322}" type="slidenum">
              <a:rPr lang="ru-RU" smtClean="0"/>
              <a:t>‹#›</a:t>
            </a:fld>
            <a:endParaRPr lang="ru-RU"/>
          </a:p>
        </p:txBody>
      </p:sp>
    </p:spTree>
    <p:extLst>
      <p:ext uri="{BB962C8B-B14F-4D97-AF65-F5344CB8AC3E}">
        <p14:creationId xmlns:p14="http://schemas.microsoft.com/office/powerpoint/2010/main" val="3412387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12A7D82-4E36-4259-85FC-F246D98E310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556D3632-6899-46EB-8040-1B0A8E842D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57A00DC7-E343-43D6-B845-83DE03E8A5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426E371C-FE15-442C-831F-1213F8EA5405}"/>
              </a:ext>
            </a:extLst>
          </p:cNvPr>
          <p:cNvSpPr>
            <a:spLocks noGrp="1"/>
          </p:cNvSpPr>
          <p:nvPr>
            <p:ph type="dt" sz="half" idx="10"/>
          </p:nvPr>
        </p:nvSpPr>
        <p:spPr/>
        <p:txBody>
          <a:bodyPr/>
          <a:lstStyle/>
          <a:p>
            <a:fld id="{B666CBEB-283B-46D2-BDD3-A8E7880CC428}" type="datetimeFigureOut">
              <a:rPr lang="ru-RU" smtClean="0"/>
              <a:t>21.05.2024</a:t>
            </a:fld>
            <a:endParaRPr lang="ru-RU"/>
          </a:p>
        </p:txBody>
      </p:sp>
      <p:sp>
        <p:nvSpPr>
          <p:cNvPr id="6" name="Нижний колонтитул 5">
            <a:extLst>
              <a:ext uri="{FF2B5EF4-FFF2-40B4-BE49-F238E27FC236}">
                <a16:creationId xmlns:a16="http://schemas.microsoft.com/office/drawing/2014/main" xmlns="" id="{3EDDCA12-7644-464B-9FF4-640587A8A5D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376CFA2F-66B1-4D60-BAEE-2E1A3823E8DE}"/>
              </a:ext>
            </a:extLst>
          </p:cNvPr>
          <p:cNvSpPr>
            <a:spLocks noGrp="1"/>
          </p:cNvSpPr>
          <p:nvPr>
            <p:ph type="sldNum" sz="quarter" idx="12"/>
          </p:nvPr>
        </p:nvSpPr>
        <p:spPr/>
        <p:txBody>
          <a:bodyPr/>
          <a:lstStyle/>
          <a:p>
            <a:fld id="{F3C035E9-6FE5-4A88-8CA7-0A8F985E2322}" type="slidenum">
              <a:rPr lang="ru-RU" smtClean="0"/>
              <a:t>‹#›</a:t>
            </a:fld>
            <a:endParaRPr lang="ru-RU"/>
          </a:p>
        </p:txBody>
      </p:sp>
    </p:spTree>
    <p:extLst>
      <p:ext uri="{BB962C8B-B14F-4D97-AF65-F5344CB8AC3E}">
        <p14:creationId xmlns:p14="http://schemas.microsoft.com/office/powerpoint/2010/main" val="2010583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04F8AFF-5A01-4F1B-9795-C5416F2379B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E11E3A05-5AB5-48AB-A2C4-0B93D4790D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72B1C451-3C04-42D8-8DEE-DEE640151E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5666CF35-F36F-484B-8D0E-6725F1139252}"/>
              </a:ext>
            </a:extLst>
          </p:cNvPr>
          <p:cNvSpPr>
            <a:spLocks noGrp="1"/>
          </p:cNvSpPr>
          <p:nvPr>
            <p:ph type="dt" sz="half" idx="10"/>
          </p:nvPr>
        </p:nvSpPr>
        <p:spPr/>
        <p:txBody>
          <a:bodyPr/>
          <a:lstStyle/>
          <a:p>
            <a:fld id="{B666CBEB-283B-46D2-BDD3-A8E7880CC428}" type="datetimeFigureOut">
              <a:rPr lang="ru-RU" smtClean="0"/>
              <a:t>21.05.2024</a:t>
            </a:fld>
            <a:endParaRPr lang="ru-RU"/>
          </a:p>
        </p:txBody>
      </p:sp>
      <p:sp>
        <p:nvSpPr>
          <p:cNvPr id="6" name="Нижний колонтитул 5">
            <a:extLst>
              <a:ext uri="{FF2B5EF4-FFF2-40B4-BE49-F238E27FC236}">
                <a16:creationId xmlns:a16="http://schemas.microsoft.com/office/drawing/2014/main" xmlns="" id="{DB37CC1A-C60D-4EE9-98AB-0F99F4829C7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71FC131D-A6D3-43D8-B9F5-41C7A1113E5B}"/>
              </a:ext>
            </a:extLst>
          </p:cNvPr>
          <p:cNvSpPr>
            <a:spLocks noGrp="1"/>
          </p:cNvSpPr>
          <p:nvPr>
            <p:ph type="sldNum" sz="quarter" idx="12"/>
          </p:nvPr>
        </p:nvSpPr>
        <p:spPr/>
        <p:txBody>
          <a:bodyPr/>
          <a:lstStyle/>
          <a:p>
            <a:fld id="{F3C035E9-6FE5-4A88-8CA7-0A8F985E2322}" type="slidenum">
              <a:rPr lang="ru-RU" smtClean="0"/>
              <a:t>‹#›</a:t>
            </a:fld>
            <a:endParaRPr lang="ru-RU"/>
          </a:p>
        </p:txBody>
      </p:sp>
    </p:spTree>
    <p:extLst>
      <p:ext uri="{BB962C8B-B14F-4D97-AF65-F5344CB8AC3E}">
        <p14:creationId xmlns:p14="http://schemas.microsoft.com/office/powerpoint/2010/main" val="3865639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F324757-5B0A-4CC9-9367-A61EFCA4EA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35198214-821F-4607-BEDB-68C0F215F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A22EBB85-02CF-44C5-B182-571F58DFD2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66CBEB-283B-46D2-BDD3-A8E7880CC428}" type="datetimeFigureOut">
              <a:rPr lang="ru-RU" smtClean="0"/>
              <a:t>21.05.2024</a:t>
            </a:fld>
            <a:endParaRPr lang="ru-RU"/>
          </a:p>
        </p:txBody>
      </p:sp>
      <p:sp>
        <p:nvSpPr>
          <p:cNvPr id="5" name="Нижний колонтитул 4">
            <a:extLst>
              <a:ext uri="{FF2B5EF4-FFF2-40B4-BE49-F238E27FC236}">
                <a16:creationId xmlns:a16="http://schemas.microsoft.com/office/drawing/2014/main" xmlns="" id="{C3E9443C-0B9D-449C-986C-1B3353B80B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2392DFC4-8913-45D2-8085-6083BB3CFD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C035E9-6FE5-4A88-8CA7-0A8F985E2322}" type="slidenum">
              <a:rPr lang="ru-RU" smtClean="0"/>
              <a:t>‹#›</a:t>
            </a:fld>
            <a:endParaRPr lang="ru-RU"/>
          </a:p>
        </p:txBody>
      </p:sp>
    </p:spTree>
    <p:extLst>
      <p:ext uri="{BB962C8B-B14F-4D97-AF65-F5344CB8AC3E}">
        <p14:creationId xmlns:p14="http://schemas.microsoft.com/office/powerpoint/2010/main" val="3299904117"/>
      </p:ext>
    </p:extLst>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7927" y="540327"/>
            <a:ext cx="11388437" cy="6028423"/>
          </a:xfrm>
        </p:spPr>
        <p:txBody>
          <a:bodyPr>
            <a:noAutofit/>
          </a:bodyPr>
          <a:lstStyle/>
          <a:p>
            <a:r>
              <a:rPr lang="ru-RU" sz="4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 </a:t>
            </a:r>
            <a:r>
              <a:rPr lang="ru-RU" sz="4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стипендиях Правительства РФ </a:t>
            </a:r>
            <a:r>
              <a:rPr lang="ru-RU" sz="4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для студентов организаций, осуществляющих образовательную деятельность, обучающихся по образовательным программам высшего образования по очной форме </a:t>
            </a:r>
            <a:r>
              <a:rPr lang="ru-RU" sz="4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 специальностям или направлениям подготовки</a:t>
            </a:r>
            <a:r>
              <a:rPr lang="ru-RU" sz="4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соответствующим </a:t>
            </a:r>
            <a:r>
              <a:rPr lang="ru-RU" sz="4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приоритетным направлениям</a:t>
            </a:r>
            <a:r>
              <a:rPr lang="ru-RU" sz="4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модернизации и технологического развития российской экономики"</a:t>
            </a:r>
          </a:p>
        </p:txBody>
      </p:sp>
    </p:spTree>
    <p:extLst>
      <p:ext uri="{BB962C8B-B14F-4D97-AF65-F5344CB8AC3E}">
        <p14:creationId xmlns:p14="http://schemas.microsoft.com/office/powerpoint/2010/main" val="2362065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0" y="71387"/>
            <a:ext cx="11737606" cy="1859483"/>
          </a:xfrm>
          <a:prstGeom prst="rect">
            <a:avLst/>
          </a:prstGeom>
        </p:spPr>
        <p:txBody>
          <a:bodyPr vert="horz" wrap="square" lIns="0" tIns="12700" rIns="0" bIns="0" rtlCol="0">
            <a:spAutoFit/>
          </a:bodyPr>
          <a:lstStyle/>
          <a:p>
            <a:pPr marL="12700" algn="ctr">
              <a:lnSpc>
                <a:spcPct val="100000"/>
              </a:lnSpc>
              <a:spcBef>
                <a:spcPts val="100"/>
              </a:spcBef>
            </a:pPr>
            <a:r>
              <a:rPr lang="ru-RU" sz="4000" b="1" spc="-5" dirty="0">
                <a:solidFill>
                  <a:srgbClr val="002060"/>
                </a:solidFill>
                <a:latin typeface="Arial"/>
                <a:cs typeface="Arial"/>
              </a:rPr>
              <a:t>П</a:t>
            </a:r>
            <a:r>
              <a:rPr sz="4000" b="1" spc="-5" dirty="0" err="1">
                <a:solidFill>
                  <a:srgbClr val="002060"/>
                </a:solidFill>
                <a:latin typeface="Arial"/>
                <a:cs typeface="Arial"/>
              </a:rPr>
              <a:t>ринять</a:t>
            </a:r>
            <a:r>
              <a:rPr sz="4000" b="1" spc="-15" dirty="0">
                <a:solidFill>
                  <a:srgbClr val="002060"/>
                </a:solidFill>
                <a:latin typeface="Arial"/>
                <a:cs typeface="Arial"/>
              </a:rPr>
              <a:t> </a:t>
            </a:r>
            <a:r>
              <a:rPr sz="4000" b="1" spc="-5" dirty="0">
                <a:solidFill>
                  <a:srgbClr val="002060"/>
                </a:solidFill>
                <a:latin typeface="Arial"/>
                <a:cs typeface="Arial"/>
              </a:rPr>
              <a:t>участие</a:t>
            </a:r>
            <a:r>
              <a:rPr sz="4000" b="1" spc="-10" dirty="0">
                <a:solidFill>
                  <a:srgbClr val="002060"/>
                </a:solidFill>
                <a:latin typeface="Arial"/>
                <a:cs typeface="Arial"/>
              </a:rPr>
              <a:t> </a:t>
            </a:r>
            <a:r>
              <a:rPr sz="4000" b="1" dirty="0">
                <a:solidFill>
                  <a:srgbClr val="002060"/>
                </a:solidFill>
                <a:latin typeface="Arial"/>
                <a:cs typeface="Arial"/>
              </a:rPr>
              <a:t>в</a:t>
            </a:r>
            <a:r>
              <a:rPr sz="4000" b="1" spc="-20" dirty="0">
                <a:solidFill>
                  <a:srgbClr val="002060"/>
                </a:solidFill>
                <a:latin typeface="Arial"/>
                <a:cs typeface="Arial"/>
              </a:rPr>
              <a:t> </a:t>
            </a:r>
            <a:r>
              <a:rPr sz="4000" b="1" spc="-15" dirty="0" err="1">
                <a:solidFill>
                  <a:srgbClr val="002060"/>
                </a:solidFill>
                <a:latin typeface="Arial"/>
                <a:cs typeface="Arial"/>
              </a:rPr>
              <a:t>конкурсе</a:t>
            </a:r>
            <a:r>
              <a:rPr lang="ru-RU" sz="4000" b="1" spc="-15" dirty="0">
                <a:solidFill>
                  <a:srgbClr val="002060"/>
                </a:solidFill>
                <a:latin typeface="Arial"/>
                <a:cs typeface="Arial"/>
              </a:rPr>
              <a:t> могут </a:t>
            </a:r>
            <a:r>
              <a:rPr lang="ru-RU" sz="4000" b="1" spc="-15" dirty="0" smtClean="0">
                <a:solidFill>
                  <a:srgbClr val="002060"/>
                </a:solidFill>
                <a:latin typeface="Arial"/>
                <a:cs typeface="Arial"/>
              </a:rPr>
              <a:t>обучающиеся (на момент подачи документов): </a:t>
            </a:r>
            <a:endParaRPr sz="4000" dirty="0">
              <a:solidFill>
                <a:srgbClr val="002060"/>
              </a:solidFill>
              <a:latin typeface="Arial"/>
              <a:cs typeface="Arial"/>
            </a:endParaRPr>
          </a:p>
        </p:txBody>
      </p:sp>
      <p:sp>
        <p:nvSpPr>
          <p:cNvPr id="138" name="Прямоугольник 137"/>
          <p:cNvSpPr/>
          <p:nvPr/>
        </p:nvSpPr>
        <p:spPr>
          <a:xfrm>
            <a:off x="9167254" y="6087291"/>
            <a:ext cx="2015426" cy="6008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a:extLst>
              <a:ext uri="{FF2B5EF4-FFF2-40B4-BE49-F238E27FC236}">
                <a16:creationId xmlns:a16="http://schemas.microsoft.com/office/drawing/2014/main" xmlns="" id="{5BD32940-448C-4A22-AB52-2E524C06A99A}"/>
              </a:ext>
            </a:extLst>
          </p:cNvPr>
          <p:cNvSpPr txBox="1"/>
          <p:nvPr/>
        </p:nvSpPr>
        <p:spPr>
          <a:xfrm>
            <a:off x="869577" y="2193564"/>
            <a:ext cx="3854823" cy="3970318"/>
          </a:xfrm>
          <a:prstGeom prst="rect">
            <a:avLst/>
          </a:prstGeom>
          <a:noFill/>
        </p:spPr>
        <p:txBody>
          <a:bodyPr wrap="square" rtlCol="0">
            <a:spAutoFit/>
          </a:bodyPr>
          <a:lstStyle/>
          <a:p>
            <a:r>
              <a:rPr lang="ru-RU" sz="4000" b="1" dirty="0" err="1" smtClean="0">
                <a:solidFill>
                  <a:srgbClr val="0000FF"/>
                </a:solidFill>
                <a:latin typeface="Arial" panose="020B0604020202020204" pitchFamily="34" charset="0"/>
                <a:cs typeface="Arial" panose="020B0604020202020204" pitchFamily="34" charset="0"/>
              </a:rPr>
              <a:t>Бакалавриата</a:t>
            </a:r>
            <a:endParaRPr lang="ru-RU" sz="4000" b="1" dirty="0" smtClean="0">
              <a:solidFill>
                <a:srgbClr val="0000FF"/>
              </a:solidFill>
              <a:latin typeface="Arial" panose="020B0604020202020204" pitchFamily="34" charset="0"/>
              <a:cs typeface="Arial" panose="020B0604020202020204" pitchFamily="34" charset="0"/>
            </a:endParaRPr>
          </a:p>
          <a:p>
            <a:pPr algn="ctr"/>
            <a:r>
              <a:rPr lang="ru-RU" sz="3200" b="1" dirty="0" smtClean="0">
                <a:solidFill>
                  <a:srgbClr val="002060"/>
                </a:solidFill>
                <a:latin typeface="Arial" panose="020B0604020202020204" pitchFamily="34" charset="0"/>
                <a:cs typeface="Arial" panose="020B0604020202020204" pitchFamily="34" charset="0"/>
              </a:rPr>
              <a:t>1-4 курс</a:t>
            </a:r>
            <a:endParaRPr lang="ru-RU" sz="3200" b="1" dirty="0">
              <a:solidFill>
                <a:srgbClr val="002060"/>
              </a:solidFill>
              <a:latin typeface="Arial" panose="020B0604020202020204" pitchFamily="34" charset="0"/>
              <a:cs typeface="Arial" panose="020B0604020202020204" pitchFamily="34" charset="0"/>
            </a:endParaRPr>
          </a:p>
          <a:p>
            <a:r>
              <a:rPr lang="ru-RU" sz="4000" b="1" dirty="0" err="1" smtClean="0">
                <a:solidFill>
                  <a:srgbClr val="0000FF"/>
                </a:solidFill>
                <a:latin typeface="Arial" panose="020B0604020202020204" pitchFamily="34" charset="0"/>
                <a:cs typeface="Arial" panose="020B0604020202020204" pitchFamily="34" charset="0"/>
              </a:rPr>
              <a:t>Специалитета</a:t>
            </a:r>
            <a:endParaRPr lang="ru-RU" sz="4000" b="1" dirty="0" smtClean="0">
              <a:solidFill>
                <a:srgbClr val="0000FF"/>
              </a:solidFill>
              <a:latin typeface="Arial" panose="020B0604020202020204" pitchFamily="34" charset="0"/>
              <a:cs typeface="Arial" panose="020B0604020202020204" pitchFamily="34" charset="0"/>
            </a:endParaRPr>
          </a:p>
          <a:p>
            <a:pPr algn="ctr"/>
            <a:r>
              <a:rPr lang="ru-RU" sz="3200" b="1" dirty="0" smtClean="0">
                <a:solidFill>
                  <a:srgbClr val="002060"/>
                </a:solidFill>
                <a:latin typeface="Arial" panose="020B0604020202020204" pitchFamily="34" charset="0"/>
                <a:cs typeface="Arial" panose="020B0604020202020204" pitchFamily="34" charset="0"/>
              </a:rPr>
              <a:t>1-5 курс</a:t>
            </a:r>
          </a:p>
          <a:p>
            <a:r>
              <a:rPr lang="ru-RU" sz="4000" b="1" dirty="0" smtClean="0">
                <a:solidFill>
                  <a:srgbClr val="0000FF"/>
                </a:solidFill>
                <a:latin typeface="Arial" panose="020B0604020202020204" pitchFamily="34" charset="0"/>
                <a:cs typeface="Arial" panose="020B0604020202020204" pitchFamily="34" charset="0"/>
              </a:rPr>
              <a:t>Магистратуры</a:t>
            </a:r>
          </a:p>
          <a:p>
            <a:pPr algn="ctr"/>
            <a:r>
              <a:rPr lang="ru-RU" sz="3200" b="1" dirty="0" smtClean="0">
                <a:solidFill>
                  <a:srgbClr val="002060"/>
                </a:solidFill>
                <a:latin typeface="Arial" panose="020B0604020202020204" pitchFamily="34" charset="0"/>
                <a:cs typeface="Arial" panose="020B0604020202020204" pitchFamily="34" charset="0"/>
              </a:rPr>
              <a:t>1-2 курс</a:t>
            </a:r>
          </a:p>
          <a:p>
            <a:pPr algn="ctr"/>
            <a:r>
              <a:rPr lang="ru-RU" b="1" dirty="0" smtClean="0">
                <a:latin typeface="Arial" panose="020B0604020202020204" pitchFamily="34" charset="0"/>
                <a:cs typeface="Arial" panose="020B0604020202020204" pitchFamily="34" charset="0"/>
              </a:rPr>
              <a:t>(первый курс и выпускной курс </a:t>
            </a:r>
            <a:r>
              <a:rPr lang="ru-RU" b="1" dirty="0">
                <a:latin typeface="Arial" panose="020B0604020202020204" pitchFamily="34" charset="0"/>
                <a:cs typeface="Arial" panose="020B0604020202020204" pitchFamily="34" charset="0"/>
              </a:rPr>
              <a:t>только после зимней сессии</a:t>
            </a:r>
            <a:r>
              <a:rPr lang="ru-RU" b="1" dirty="0" smtClean="0">
                <a:latin typeface="Arial" panose="020B0604020202020204" pitchFamily="34" charset="0"/>
                <a:cs typeface="Arial" panose="020B0604020202020204" pitchFamily="34" charset="0"/>
              </a:rPr>
              <a:t>)</a:t>
            </a:r>
            <a:endParaRPr lang="ru-RU" sz="4000" b="1" dirty="0">
              <a:solidFill>
                <a:srgbClr val="0000FF"/>
              </a:solidFill>
              <a:latin typeface="Arial" panose="020B0604020202020204" pitchFamily="34" charset="0"/>
              <a:cs typeface="Arial" panose="020B0604020202020204" pitchFamily="34" charset="0"/>
            </a:endParaRPr>
          </a:p>
        </p:txBody>
      </p:sp>
      <p:sp>
        <p:nvSpPr>
          <p:cNvPr id="24" name="Правая фигурная скобка 23">
            <a:extLst>
              <a:ext uri="{FF2B5EF4-FFF2-40B4-BE49-F238E27FC236}">
                <a16:creationId xmlns:a16="http://schemas.microsoft.com/office/drawing/2014/main" xmlns="" id="{4ECBC387-4D04-4EBE-98A2-F43813654204}"/>
              </a:ext>
            </a:extLst>
          </p:cNvPr>
          <p:cNvSpPr/>
          <p:nvPr/>
        </p:nvSpPr>
        <p:spPr>
          <a:xfrm>
            <a:off x="4930588" y="1986532"/>
            <a:ext cx="385483" cy="4010856"/>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ru-RU"/>
          </a:p>
        </p:txBody>
      </p:sp>
      <p:sp>
        <p:nvSpPr>
          <p:cNvPr id="25" name="TextBox 24">
            <a:extLst>
              <a:ext uri="{FF2B5EF4-FFF2-40B4-BE49-F238E27FC236}">
                <a16:creationId xmlns:a16="http://schemas.microsoft.com/office/drawing/2014/main" xmlns="" id="{E257F4B5-884A-42ED-822A-CEDCBEBF0957}"/>
              </a:ext>
            </a:extLst>
          </p:cNvPr>
          <p:cNvSpPr txBox="1"/>
          <p:nvPr/>
        </p:nvSpPr>
        <p:spPr>
          <a:xfrm>
            <a:off x="5522258" y="1985815"/>
            <a:ext cx="6315669" cy="4385816"/>
          </a:xfrm>
          <a:prstGeom prst="rect">
            <a:avLst/>
          </a:prstGeom>
          <a:noFill/>
        </p:spPr>
        <p:txBody>
          <a:bodyPr wrap="square" rtlCol="0">
            <a:spAutoFit/>
          </a:bodyPr>
          <a:lstStyle/>
          <a:p>
            <a:pPr algn="ctr"/>
            <a:r>
              <a:rPr lang="ru-RU" sz="31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Обучающиеся</a:t>
            </a:r>
            <a:r>
              <a:rPr lang="ru-RU" sz="3100" b="1"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gn="ctr"/>
            <a:r>
              <a:rPr lang="ru-RU" sz="3200" b="1"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очной формы </a:t>
            </a:r>
          </a:p>
          <a:p>
            <a:pPr algn="ctr"/>
            <a:r>
              <a:rPr lang="ru-RU" sz="31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 специальностям или направлениям подготовки</a:t>
            </a:r>
            <a:r>
              <a:rPr lang="ru-RU" sz="31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31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соответствующим </a:t>
            </a: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приоритетным направлениям</a:t>
            </a:r>
            <a:r>
              <a:rPr lang="ru-RU" sz="31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модернизации и технологического развития российской экономики"</a:t>
            </a:r>
            <a:endParaRPr lang="ru-RU" sz="3100" dirty="0"/>
          </a:p>
        </p:txBody>
      </p:sp>
    </p:spTree>
    <p:extLst>
      <p:ext uri="{BB962C8B-B14F-4D97-AF65-F5344CB8AC3E}">
        <p14:creationId xmlns:p14="http://schemas.microsoft.com/office/powerpoint/2010/main" val="3770760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9463" y="361866"/>
            <a:ext cx="7613073" cy="410730"/>
          </a:xfrm>
        </p:spPr>
        <p:txBody>
          <a:bodyPr>
            <a:normAutofit fontScale="90000"/>
          </a:bodyPr>
          <a:lstStyle/>
          <a:p>
            <a:r>
              <a:rPr lang="ru-RU" b="1" dirty="0">
                <a:solidFill>
                  <a:srgbClr val="C00000"/>
                </a:solidFill>
                <a:latin typeface="Arial" panose="020B0604020202020204" pitchFamily="34" charset="0"/>
                <a:cs typeface="Arial" panose="020B0604020202020204" pitchFamily="34" charset="0"/>
              </a:rPr>
              <a:t>Приоритетные направления</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512556553"/>
              </p:ext>
            </p:extLst>
          </p:nvPr>
        </p:nvGraphicFramePr>
        <p:xfrm>
          <a:off x="358418" y="957136"/>
          <a:ext cx="11686920" cy="5707656"/>
        </p:xfrm>
        <a:graphic>
          <a:graphicData uri="http://schemas.openxmlformats.org/drawingml/2006/table">
            <a:tbl>
              <a:tblPr firstRow="1" firstCol="1" bandRow="1">
                <a:effectLst/>
                <a:tableStyleId>{5C22544A-7EE6-4342-B048-85BDC9FD1C3A}</a:tableStyleId>
              </a:tblPr>
              <a:tblGrid>
                <a:gridCol w="1067553">
                  <a:extLst>
                    <a:ext uri="{9D8B030D-6E8A-4147-A177-3AD203B41FA5}">
                      <a16:colId xmlns:a16="http://schemas.microsoft.com/office/drawing/2014/main" xmlns="" val="403981037"/>
                    </a:ext>
                  </a:extLst>
                </a:gridCol>
                <a:gridCol w="2990403">
                  <a:extLst>
                    <a:ext uri="{9D8B030D-6E8A-4147-A177-3AD203B41FA5}">
                      <a16:colId xmlns:a16="http://schemas.microsoft.com/office/drawing/2014/main" xmlns="" val="236892237"/>
                    </a:ext>
                  </a:extLst>
                </a:gridCol>
                <a:gridCol w="3048000">
                  <a:extLst>
                    <a:ext uri="{9D8B030D-6E8A-4147-A177-3AD203B41FA5}">
                      <a16:colId xmlns:a16="http://schemas.microsoft.com/office/drawing/2014/main" xmlns="" val="1541647532"/>
                    </a:ext>
                  </a:extLst>
                </a:gridCol>
                <a:gridCol w="3558988">
                  <a:extLst>
                    <a:ext uri="{9D8B030D-6E8A-4147-A177-3AD203B41FA5}">
                      <a16:colId xmlns:a16="http://schemas.microsoft.com/office/drawing/2014/main" xmlns="" val="326898128"/>
                    </a:ext>
                  </a:extLst>
                </a:gridCol>
                <a:gridCol w="1021976">
                  <a:extLst>
                    <a:ext uri="{9D8B030D-6E8A-4147-A177-3AD203B41FA5}">
                      <a16:colId xmlns:a16="http://schemas.microsoft.com/office/drawing/2014/main" xmlns="" val="2510061049"/>
                    </a:ext>
                  </a:extLst>
                </a:gridCol>
              </a:tblGrid>
              <a:tr h="225910">
                <a:tc>
                  <a:txBody>
                    <a:bodyPr/>
                    <a:lstStyle/>
                    <a:p>
                      <a:pPr algn="ctr">
                        <a:lnSpc>
                          <a:spcPct val="115000"/>
                        </a:lnSpc>
                        <a:spcAft>
                          <a:spcPts val="0"/>
                        </a:spcAft>
                      </a:pPr>
                      <a:r>
                        <a:rPr lang="ru-RU" sz="1400" b="1" dirty="0">
                          <a:solidFill>
                            <a:schemeClr val="tx1"/>
                          </a:solidFill>
                          <a:effectLst/>
                          <a:latin typeface="Arial" panose="020B0604020202020204" pitchFamily="34" charset="0"/>
                          <a:cs typeface="Arial" panose="020B0604020202020204" pitchFamily="34" charset="0"/>
                        </a:rPr>
                        <a:t>Код</a:t>
                      </a:r>
                      <a:endParaRPr lang="ru-RU"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b="1" dirty="0">
                          <a:solidFill>
                            <a:schemeClr val="tx1"/>
                          </a:solidFill>
                          <a:effectLst/>
                          <a:latin typeface="Arial" panose="020B0604020202020204" pitchFamily="34" charset="0"/>
                          <a:cs typeface="Arial" panose="020B0604020202020204" pitchFamily="34" charset="0"/>
                        </a:rPr>
                        <a:t>Направление подготовки</a:t>
                      </a:r>
                      <a:endParaRPr lang="ru-RU"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b="1" dirty="0">
                          <a:solidFill>
                            <a:schemeClr val="tx1"/>
                          </a:solidFill>
                          <a:effectLst/>
                          <a:latin typeface="Arial" panose="020B0604020202020204" pitchFamily="34" charset="0"/>
                          <a:cs typeface="Arial" panose="020B0604020202020204" pitchFamily="34" charset="0"/>
                        </a:rPr>
                        <a:t>Профиль</a:t>
                      </a:r>
                      <a:endParaRPr lang="ru-RU"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b="1" dirty="0">
                          <a:solidFill>
                            <a:schemeClr val="tx1"/>
                          </a:solidFill>
                          <a:effectLst/>
                          <a:latin typeface="Arial" panose="020B0604020202020204" pitchFamily="34" charset="0"/>
                          <a:cs typeface="Arial" panose="020B0604020202020204" pitchFamily="34" charset="0"/>
                        </a:rPr>
                        <a:t>Выпускающая кафедра</a:t>
                      </a:r>
                      <a:endParaRPr lang="ru-RU"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b="1" dirty="0">
                          <a:solidFill>
                            <a:schemeClr val="tx1"/>
                          </a:solidFill>
                          <a:effectLst/>
                          <a:latin typeface="Arial" panose="020B0604020202020204" pitchFamily="34" charset="0"/>
                          <a:cs typeface="Arial" panose="020B0604020202020204" pitchFamily="34" charset="0"/>
                        </a:rPr>
                        <a:t>Группы</a:t>
                      </a:r>
                      <a:endParaRPr lang="ru-RU"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39003396"/>
                  </a:ext>
                </a:extLst>
              </a:tr>
              <a:tr h="514197">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15.03.04</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Автоматизация технологических процессов и производств </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Системы автоматического управления</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Кафедра управления в технических системах и инновационных технологий (</a:t>
                      </a:r>
                      <a:r>
                        <a:rPr lang="ru-RU" sz="1400" dirty="0" err="1">
                          <a:solidFill>
                            <a:schemeClr val="tx1"/>
                          </a:solidFill>
                          <a:effectLst/>
                          <a:latin typeface="Arial" panose="020B0604020202020204" pitchFamily="34" charset="0"/>
                          <a:cs typeface="Arial" panose="020B0604020202020204" pitchFamily="34" charset="0"/>
                        </a:rPr>
                        <a:t>УТСиИТ</a:t>
                      </a:r>
                      <a:r>
                        <a:rPr lang="ru-RU" sz="1400" dirty="0">
                          <a:solidFill>
                            <a:schemeClr val="tx1"/>
                          </a:solidFill>
                          <a:effectLst/>
                          <a:latin typeface="Arial" panose="020B0604020202020204" pitchFamily="34" charset="0"/>
                          <a:cs typeface="Arial" panose="020B0604020202020204" pitchFamily="34" charset="0"/>
                        </a:rPr>
                        <a:t>)</a:t>
                      </a:r>
                      <a:endParaRPr lang="ru-RU"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АПП-11</a:t>
                      </a:r>
                    </a:p>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 </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84046056"/>
                  </a:ext>
                </a:extLst>
              </a:tr>
              <a:tr h="740290">
                <a:tc>
                  <a:txBody>
                    <a:bodyPr/>
                    <a:lstStyle/>
                    <a:p>
                      <a:pPr algn="ctr">
                        <a:lnSpc>
                          <a:spcPct val="115000"/>
                        </a:lnSpc>
                        <a:spcAft>
                          <a:spcPts val="0"/>
                        </a:spcAft>
                      </a:pPr>
                      <a:r>
                        <a:rPr lang="ru-RU" sz="1400">
                          <a:solidFill>
                            <a:schemeClr val="tx1"/>
                          </a:solidFill>
                          <a:effectLst/>
                          <a:latin typeface="Arial" panose="020B0604020202020204" pitchFamily="34" charset="0"/>
                          <a:cs typeface="Arial" panose="020B0604020202020204" pitchFamily="34" charset="0"/>
                        </a:rPr>
                        <a:t>18.03.01</a:t>
                      </a:r>
                      <a:endParaRPr lang="ru-RU"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Химическая технология</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Получение и переработка материалов на основе природных и синтетических полимеров</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Кафедра Технологий целлюлозно-бумажных производств и переработки полимеров (</a:t>
                      </a:r>
                      <a:r>
                        <a:rPr lang="ru-RU" sz="1400" dirty="0" err="1">
                          <a:solidFill>
                            <a:schemeClr val="tx1"/>
                          </a:solidFill>
                          <a:effectLst/>
                          <a:latin typeface="Arial" panose="020B0604020202020204" pitchFamily="34" charset="0"/>
                          <a:cs typeface="Arial" panose="020B0604020202020204" pitchFamily="34" charset="0"/>
                        </a:rPr>
                        <a:t>ТЦБПиПП</a:t>
                      </a:r>
                      <a:r>
                        <a:rPr lang="ru-RU" sz="1400" dirty="0">
                          <a:solidFill>
                            <a:schemeClr val="tx1"/>
                          </a:solidFill>
                          <a:effectLst/>
                          <a:latin typeface="Arial" panose="020B0604020202020204" pitchFamily="34" charset="0"/>
                          <a:cs typeface="Arial" panose="020B0604020202020204" pitchFamily="34" charset="0"/>
                        </a:rPr>
                        <a:t>)</a:t>
                      </a:r>
                      <a:endParaRPr lang="ru-RU"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ХТР-11-31</a:t>
                      </a: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65090880"/>
                  </a:ext>
                </a:extLst>
              </a:tr>
              <a:tr h="756999">
                <a:tc>
                  <a:txBody>
                    <a:bodyPr/>
                    <a:lstStyle/>
                    <a:p>
                      <a:pPr algn="ctr">
                        <a:lnSpc>
                          <a:spcPct val="115000"/>
                        </a:lnSpc>
                        <a:spcAft>
                          <a:spcPts val="0"/>
                        </a:spcAft>
                      </a:pPr>
                      <a:r>
                        <a:rPr lang="ru-RU" sz="1400">
                          <a:solidFill>
                            <a:schemeClr val="tx1"/>
                          </a:solidFill>
                          <a:effectLst/>
                          <a:latin typeface="Arial" panose="020B0604020202020204" pitchFamily="34" charset="0"/>
                          <a:cs typeface="Arial" panose="020B0604020202020204" pitchFamily="34" charset="0"/>
                        </a:rPr>
                        <a:t>18.03.02</a:t>
                      </a:r>
                      <a:endParaRPr lang="ru-RU"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Энерго- и ресурсосберегающие процессы в химической </a:t>
                      </a:r>
                      <a:r>
                        <a:rPr lang="ru-RU" sz="1400" dirty="0" err="1">
                          <a:solidFill>
                            <a:schemeClr val="tx1"/>
                          </a:solidFill>
                          <a:effectLst/>
                          <a:latin typeface="Arial" panose="020B0604020202020204" pitchFamily="34" charset="0"/>
                          <a:cs typeface="Arial" panose="020B0604020202020204" pitchFamily="34" charset="0"/>
                        </a:rPr>
                        <a:t>техноло-гии</a:t>
                      </a:r>
                      <a:r>
                        <a:rPr lang="ru-RU" sz="1400" dirty="0">
                          <a:solidFill>
                            <a:schemeClr val="tx1"/>
                          </a:solidFill>
                          <a:effectLst/>
                          <a:latin typeface="Arial" panose="020B0604020202020204" pitchFamily="34" charset="0"/>
                          <a:cs typeface="Arial" panose="020B0604020202020204" pitchFamily="34" charset="0"/>
                        </a:rPr>
                        <a:t>, нефтехимии и биотехнологии</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Охрана окружающей среды и рациональное использование природных ресурсов </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Кафедра Физико-химической технологии защиты биосферы (ФХТЗБ)</a:t>
                      </a:r>
                      <a:endParaRPr lang="ru-RU"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ООС-21-41</a:t>
                      </a:r>
                    </a:p>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 </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924694694"/>
                  </a:ext>
                </a:extLst>
              </a:tr>
              <a:tr h="767779">
                <a:tc>
                  <a:txBody>
                    <a:bodyPr/>
                    <a:lstStyle/>
                    <a:p>
                      <a:pPr algn="ctr">
                        <a:lnSpc>
                          <a:spcPct val="115000"/>
                        </a:lnSpc>
                        <a:spcAft>
                          <a:spcPts val="0"/>
                        </a:spcAft>
                      </a:pPr>
                      <a:r>
                        <a:rPr lang="ru-RU" sz="1400">
                          <a:solidFill>
                            <a:schemeClr val="tx1"/>
                          </a:solidFill>
                          <a:effectLst/>
                          <a:latin typeface="Arial" panose="020B0604020202020204" pitchFamily="34" charset="0"/>
                          <a:cs typeface="Arial" panose="020B0604020202020204" pitchFamily="34" charset="0"/>
                        </a:rPr>
                        <a:t>19.03.01</a:t>
                      </a:r>
                      <a:endParaRPr lang="ru-RU"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a:solidFill>
                            <a:schemeClr val="tx1"/>
                          </a:solidFill>
                          <a:effectLst/>
                          <a:latin typeface="Arial" panose="020B0604020202020204" pitchFamily="34" charset="0"/>
                          <a:cs typeface="Arial" panose="020B0604020202020204" pitchFamily="34" charset="0"/>
                        </a:rPr>
                        <a:t>Биотехнология</a:t>
                      </a:r>
                      <a:endParaRPr lang="ru-RU"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Технология пищевых и фармацевтических продуктов на основе растительного сырья </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Кафедра Химической технологии древесины, биотехнологии и наноматериалов (</a:t>
                      </a:r>
                      <a:r>
                        <a:rPr lang="ru-RU" sz="1400" dirty="0" err="1">
                          <a:solidFill>
                            <a:schemeClr val="tx1"/>
                          </a:solidFill>
                          <a:effectLst/>
                          <a:latin typeface="Arial" panose="020B0604020202020204" pitchFamily="34" charset="0"/>
                          <a:cs typeface="Arial" panose="020B0604020202020204" pitchFamily="34" charset="0"/>
                        </a:rPr>
                        <a:t>ХТДБиН</a:t>
                      </a:r>
                      <a:r>
                        <a:rPr lang="ru-RU" sz="1400" dirty="0">
                          <a:solidFill>
                            <a:schemeClr val="tx1"/>
                          </a:solidFill>
                          <a:effectLst/>
                          <a:latin typeface="Arial" panose="020B0604020202020204" pitchFamily="34" charset="0"/>
                          <a:cs typeface="Arial" panose="020B0604020202020204" pitchFamily="34" charset="0"/>
                        </a:rPr>
                        <a:t>)</a:t>
                      </a: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ПБТ-11, 21</a:t>
                      </a:r>
                    </a:p>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 </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492254226"/>
                  </a:ext>
                </a:extLst>
              </a:tr>
              <a:tr h="690282">
                <a:tc>
                  <a:txBody>
                    <a:bodyPr/>
                    <a:lstStyle/>
                    <a:p>
                      <a:pPr algn="ctr">
                        <a:lnSpc>
                          <a:spcPct val="115000"/>
                        </a:lnSpc>
                        <a:spcAft>
                          <a:spcPts val="0"/>
                        </a:spcAft>
                      </a:pPr>
                      <a:r>
                        <a:rPr lang="ru-RU" sz="1400">
                          <a:solidFill>
                            <a:schemeClr val="tx1"/>
                          </a:solidFill>
                          <a:effectLst/>
                          <a:latin typeface="Arial" panose="020B0604020202020204" pitchFamily="34" charset="0"/>
                          <a:cs typeface="Arial" panose="020B0604020202020204" pitchFamily="34" charset="0"/>
                        </a:rPr>
                        <a:t>19.03.01</a:t>
                      </a:r>
                      <a:endParaRPr lang="ru-RU"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Биотехнология</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a:solidFill>
                            <a:schemeClr val="tx1"/>
                          </a:solidFill>
                          <a:effectLst/>
                          <a:latin typeface="Arial" panose="020B0604020202020204" pitchFamily="34" charset="0"/>
                          <a:cs typeface="Arial" panose="020B0604020202020204" pitchFamily="34" charset="0"/>
                        </a:rPr>
                        <a:t>Промышленная биотехнология</a:t>
                      </a:r>
                      <a:endParaRPr lang="ru-RU"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Кафедра Химической технологии древесины, биотехнологии и наноматериалов (</a:t>
                      </a:r>
                      <a:r>
                        <a:rPr lang="ru-RU" sz="1400" dirty="0" err="1">
                          <a:solidFill>
                            <a:schemeClr val="tx1"/>
                          </a:solidFill>
                          <a:effectLst/>
                          <a:latin typeface="Arial" panose="020B0604020202020204" pitchFamily="34" charset="0"/>
                          <a:cs typeface="Arial" panose="020B0604020202020204" pitchFamily="34" charset="0"/>
                        </a:rPr>
                        <a:t>ХТДБиН</a:t>
                      </a:r>
                      <a:r>
                        <a:rPr lang="ru-RU" sz="1400" dirty="0">
                          <a:solidFill>
                            <a:schemeClr val="tx1"/>
                          </a:solidFill>
                          <a:effectLst/>
                          <a:latin typeface="Arial" panose="020B0604020202020204" pitchFamily="34" charset="0"/>
                          <a:cs typeface="Arial" panose="020B0604020202020204" pitchFamily="34" charset="0"/>
                        </a:rPr>
                        <a:t>)</a:t>
                      </a: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ПБТ-31,41</a:t>
                      </a: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842455233"/>
                  </a:ext>
                </a:extLst>
              </a:tr>
              <a:tr h="498220">
                <a:tc>
                  <a:txBody>
                    <a:bodyPr/>
                    <a:lstStyle/>
                    <a:p>
                      <a:pPr algn="ctr">
                        <a:lnSpc>
                          <a:spcPct val="115000"/>
                        </a:lnSpc>
                        <a:spcAft>
                          <a:spcPts val="0"/>
                        </a:spcAft>
                      </a:pPr>
                      <a:r>
                        <a:rPr lang="ru-RU" sz="1400">
                          <a:solidFill>
                            <a:schemeClr val="tx1"/>
                          </a:solidFill>
                          <a:effectLst/>
                          <a:latin typeface="Arial" panose="020B0604020202020204" pitchFamily="34" charset="0"/>
                          <a:cs typeface="Arial" panose="020B0604020202020204" pitchFamily="34" charset="0"/>
                        </a:rPr>
                        <a:t>23.03.03</a:t>
                      </a:r>
                      <a:endParaRPr lang="ru-RU"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Эксплуатация транспортно-техно-логических машин и комплексов </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a:solidFill>
                            <a:schemeClr val="tx1"/>
                          </a:solidFill>
                          <a:effectLst/>
                          <a:latin typeface="Arial" panose="020B0604020202020204" pitchFamily="34" charset="0"/>
                          <a:cs typeface="Arial" panose="020B0604020202020204" pitchFamily="34" charset="0"/>
                        </a:rPr>
                        <a:t>Автомобильная техника и сервисное обслуживание </a:t>
                      </a:r>
                      <a:endParaRPr lang="ru-RU"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Кафедра Транспортных систем (ТС)</a:t>
                      </a: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АСО-21, 31</a:t>
                      </a:r>
                      <a:r>
                        <a:rPr lang="ru-RU" sz="1400" baseline="0" dirty="0">
                          <a:solidFill>
                            <a:schemeClr val="tx1"/>
                          </a:solidFill>
                          <a:effectLst/>
                          <a:latin typeface="Arial" panose="020B0604020202020204" pitchFamily="34" charset="0"/>
                          <a:cs typeface="Arial" panose="020B0604020202020204" pitchFamily="34" charset="0"/>
                        </a:rPr>
                        <a:t> </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48678218"/>
                  </a:ext>
                </a:extLst>
              </a:tr>
              <a:tr h="735105">
                <a:tc>
                  <a:txBody>
                    <a:bodyPr/>
                    <a:lstStyle/>
                    <a:p>
                      <a:pPr algn="ctr">
                        <a:lnSpc>
                          <a:spcPct val="115000"/>
                        </a:lnSpc>
                        <a:spcAft>
                          <a:spcPts val="0"/>
                        </a:spcAft>
                      </a:pPr>
                      <a:r>
                        <a:rPr lang="ru-RU" sz="1400">
                          <a:solidFill>
                            <a:schemeClr val="tx1"/>
                          </a:solidFill>
                          <a:effectLst/>
                          <a:latin typeface="Arial" panose="020B0604020202020204" pitchFamily="34" charset="0"/>
                          <a:cs typeface="Arial" panose="020B0604020202020204" pitchFamily="34" charset="0"/>
                        </a:rPr>
                        <a:t>19.04.01</a:t>
                      </a:r>
                      <a:endParaRPr lang="ru-RU"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Биотехнология</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Технология биологически-активных веществ и фармпрепаратов на основе растительного сырья </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Кафедра Химической технологии древесины, биотехнологии и наноматериалов (</a:t>
                      </a:r>
                      <a:r>
                        <a:rPr lang="ru-RU" sz="1400" dirty="0" err="1">
                          <a:solidFill>
                            <a:schemeClr val="tx1"/>
                          </a:solidFill>
                          <a:effectLst/>
                          <a:latin typeface="Arial" panose="020B0604020202020204" pitchFamily="34" charset="0"/>
                          <a:cs typeface="Arial" panose="020B0604020202020204" pitchFamily="34" charset="0"/>
                        </a:rPr>
                        <a:t>ХТДБиН</a:t>
                      </a:r>
                      <a:r>
                        <a:rPr lang="ru-RU" sz="1400" dirty="0">
                          <a:solidFill>
                            <a:schemeClr val="tx1"/>
                          </a:solidFill>
                          <a:effectLst/>
                          <a:latin typeface="Arial" panose="020B0604020202020204" pitchFamily="34" charset="0"/>
                          <a:cs typeface="Arial" panose="020B0604020202020204" pitchFamily="34" charset="0"/>
                        </a:rPr>
                        <a:t>)</a:t>
                      </a: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мПБТ-11</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95396830"/>
                  </a:ext>
                </a:extLst>
              </a:tr>
              <a:tr h="472845">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23.05.01</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Наземные транспортно-технологические средства</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Автомобили и тракторы</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Кафедра Транспортных систем (ТС)</a:t>
                      </a: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сАТН-11-41</a:t>
                      </a:r>
                    </a:p>
                    <a:p>
                      <a:pPr algn="ctr">
                        <a:lnSpc>
                          <a:spcPct val="115000"/>
                        </a:lnSpc>
                        <a:spcAft>
                          <a:spcPts val="0"/>
                        </a:spcAft>
                      </a:pPr>
                      <a:r>
                        <a:rPr lang="ru-RU" sz="1400" dirty="0">
                          <a:solidFill>
                            <a:schemeClr val="tx1"/>
                          </a:solidFill>
                          <a:effectLst/>
                          <a:latin typeface="Arial" panose="020B0604020202020204" pitchFamily="34" charset="0"/>
                          <a:cs typeface="Arial" panose="020B0604020202020204" pitchFamily="34" charset="0"/>
                        </a:rPr>
                        <a:t> </a:t>
                      </a:r>
                      <a:endParaRPr lang="ru-R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239" marR="322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50532799"/>
                  </a:ext>
                </a:extLst>
              </a:tr>
            </a:tbl>
          </a:graphicData>
        </a:graphic>
      </p:graphicFrame>
    </p:spTree>
    <p:extLst>
      <p:ext uri="{BB962C8B-B14F-4D97-AF65-F5344CB8AC3E}">
        <p14:creationId xmlns:p14="http://schemas.microsoft.com/office/powerpoint/2010/main" val="1500724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E2B640D2-4FF2-4DD6-9537-1150094C9DA7}"/>
              </a:ext>
            </a:extLst>
          </p:cNvPr>
          <p:cNvSpPr txBox="1"/>
          <p:nvPr/>
        </p:nvSpPr>
        <p:spPr>
          <a:xfrm>
            <a:off x="242596" y="263203"/>
            <a:ext cx="10655559" cy="707886"/>
          </a:xfrm>
          <a:prstGeom prst="rect">
            <a:avLst/>
          </a:prstGeom>
          <a:noFill/>
        </p:spPr>
        <p:txBody>
          <a:bodyPr wrap="square">
            <a:spAutoFit/>
          </a:bodyPr>
          <a:lstStyle/>
          <a:p>
            <a:r>
              <a:rPr lang="ru-RU" sz="4000" b="1" dirty="0">
                <a:solidFill>
                  <a:srgbClr val="002060"/>
                </a:solidFill>
                <a:latin typeface="Arial" panose="020B0604020202020204" pitchFamily="34" charset="0"/>
                <a:cs typeface="Arial" panose="020B0604020202020204" pitchFamily="34" charset="0"/>
              </a:rPr>
              <a:t>Требования для получения стипендии </a:t>
            </a:r>
          </a:p>
        </p:txBody>
      </p:sp>
      <p:sp>
        <p:nvSpPr>
          <p:cNvPr id="10" name="TextBox 9">
            <a:extLst>
              <a:ext uri="{FF2B5EF4-FFF2-40B4-BE49-F238E27FC236}">
                <a16:creationId xmlns:a16="http://schemas.microsoft.com/office/drawing/2014/main" xmlns="" id="{1A05141A-7BF5-4C9D-9E70-DF0875A33079}"/>
              </a:ext>
            </a:extLst>
          </p:cNvPr>
          <p:cNvSpPr txBox="1"/>
          <p:nvPr/>
        </p:nvSpPr>
        <p:spPr>
          <a:xfrm>
            <a:off x="396550" y="971089"/>
            <a:ext cx="6092890" cy="584775"/>
          </a:xfrm>
          <a:prstGeom prst="rect">
            <a:avLst/>
          </a:prstGeom>
          <a:noFill/>
        </p:spPr>
        <p:txBody>
          <a:bodyPr wrap="square">
            <a:spAutoFit/>
          </a:bodyPr>
          <a:lstStyle/>
          <a:p>
            <a:r>
              <a:rPr lang="ru-RU" sz="3200" b="1" dirty="0">
                <a:solidFill>
                  <a:srgbClr val="0000FF"/>
                </a:solidFill>
                <a:latin typeface="Arial" panose="020B0604020202020204" pitchFamily="34" charset="0"/>
                <a:cs typeface="Arial" panose="020B0604020202020204" pitchFamily="34" charset="0"/>
              </a:rPr>
              <a:t>Студенты 1 </a:t>
            </a:r>
            <a:r>
              <a:rPr lang="ru-RU" sz="3200" b="1" dirty="0" smtClean="0">
                <a:solidFill>
                  <a:srgbClr val="0000FF"/>
                </a:solidFill>
                <a:latin typeface="Arial" panose="020B0604020202020204" pitchFamily="34" charset="0"/>
                <a:cs typeface="Arial" panose="020B0604020202020204" pitchFamily="34" charset="0"/>
              </a:rPr>
              <a:t>курса:</a:t>
            </a:r>
            <a:endParaRPr lang="ru-RU" sz="3200" b="1" dirty="0">
              <a:solidFill>
                <a:srgbClr val="0000FF"/>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xmlns="" id="{ECC9E643-317F-4DB8-AB04-04EC359C3DD1}"/>
              </a:ext>
            </a:extLst>
          </p:cNvPr>
          <p:cNvSpPr txBox="1"/>
          <p:nvPr/>
        </p:nvSpPr>
        <p:spPr>
          <a:xfrm>
            <a:off x="396549" y="1555864"/>
            <a:ext cx="11582773" cy="1569660"/>
          </a:xfrm>
          <a:prstGeom prst="rect">
            <a:avLst/>
          </a:prstGeom>
          <a:noFill/>
        </p:spPr>
        <p:txBody>
          <a:bodyPr wrap="square">
            <a:spAutoFit/>
          </a:bodyPr>
          <a:lstStyle/>
          <a:p>
            <a:r>
              <a:rPr lang="ru-RU" sz="2400" dirty="0">
                <a:latin typeface="Arial" panose="020B0604020202020204" pitchFamily="34" charset="0"/>
                <a:cs typeface="Arial" panose="020B0604020202020204" pitchFamily="34" charset="0"/>
              </a:rPr>
              <a:t>1) Получение студентом </a:t>
            </a:r>
            <a:r>
              <a:rPr lang="ru-RU" sz="2400" b="1" dirty="0">
                <a:solidFill>
                  <a:srgbClr val="C00000"/>
                </a:solidFill>
                <a:latin typeface="Arial" panose="020B0604020202020204" pitchFamily="34" charset="0"/>
                <a:cs typeface="Arial" panose="020B0604020202020204" pitchFamily="34" charset="0"/>
              </a:rPr>
              <a:t>не менее 50 процентов оценок "отлично" </a:t>
            </a:r>
            <a:r>
              <a:rPr lang="ru-RU" sz="2400" dirty="0">
                <a:latin typeface="Arial" panose="020B0604020202020204" pitchFamily="34" charset="0"/>
                <a:cs typeface="Arial" panose="020B0604020202020204" pitchFamily="34" charset="0"/>
              </a:rPr>
              <a:t>от общего количества полученных оценок при </a:t>
            </a:r>
            <a:r>
              <a:rPr lang="ru-RU" sz="2400" b="1" dirty="0">
                <a:solidFill>
                  <a:srgbClr val="C00000"/>
                </a:solidFill>
                <a:latin typeface="Arial" panose="020B0604020202020204" pitchFamily="34" charset="0"/>
                <a:cs typeface="Arial" panose="020B0604020202020204" pitchFamily="34" charset="0"/>
              </a:rPr>
              <a:t>отсутствии оценок "удовлетворительно", </a:t>
            </a:r>
            <a:r>
              <a:rPr lang="ru-RU" sz="2400" dirty="0">
                <a:latin typeface="Arial" panose="020B0604020202020204" pitchFamily="34" charset="0"/>
                <a:cs typeface="Arial" panose="020B0604020202020204" pitchFamily="34" charset="0"/>
              </a:rPr>
              <a:t>полученных по итогам промежуточной аттестации, предшествующей назначению стипендии;</a:t>
            </a:r>
          </a:p>
        </p:txBody>
      </p:sp>
      <p:sp>
        <p:nvSpPr>
          <p:cNvPr id="14" name="TextBox 13">
            <a:extLst>
              <a:ext uri="{FF2B5EF4-FFF2-40B4-BE49-F238E27FC236}">
                <a16:creationId xmlns:a16="http://schemas.microsoft.com/office/drawing/2014/main" xmlns="" id="{B173ED6B-E206-4C9E-93B6-A5E4E95423AA}"/>
              </a:ext>
            </a:extLst>
          </p:cNvPr>
          <p:cNvSpPr txBox="1"/>
          <p:nvPr/>
        </p:nvSpPr>
        <p:spPr>
          <a:xfrm>
            <a:off x="396550" y="3125524"/>
            <a:ext cx="11582772" cy="3785652"/>
          </a:xfrm>
          <a:prstGeom prst="rect">
            <a:avLst/>
          </a:prstGeom>
          <a:noFill/>
        </p:spPr>
        <p:txBody>
          <a:bodyPr wrap="square">
            <a:spAutoFit/>
          </a:bodyPr>
          <a:lstStyle/>
          <a:p>
            <a:r>
              <a:rPr lang="ru-RU" sz="2400" dirty="0">
                <a:latin typeface="Arial" panose="020B0604020202020204" pitchFamily="34" charset="0"/>
                <a:cs typeface="Arial" panose="020B0604020202020204" pitchFamily="34" charset="0"/>
              </a:rPr>
              <a:t>2) </a:t>
            </a:r>
            <a:r>
              <a:rPr lang="ru-RU" sz="2400" b="1" dirty="0">
                <a:solidFill>
                  <a:srgbClr val="C00000"/>
                </a:solidFill>
                <a:latin typeface="Arial" panose="020B0604020202020204" pitchFamily="34" charset="0"/>
                <a:cs typeface="Arial" panose="020B0604020202020204" pitchFamily="34" charset="0"/>
              </a:rPr>
              <a:t>Достижение студентом в течение 2 лет</a:t>
            </a:r>
            <a:r>
              <a:rPr lang="ru-RU" sz="2400" dirty="0">
                <a:latin typeface="Arial" panose="020B0604020202020204" pitchFamily="34" charset="0"/>
                <a:cs typeface="Arial" panose="020B0604020202020204" pitchFamily="34" charset="0"/>
              </a:rPr>
              <a:t>, предшествующих назначению стипендии, следующих </a:t>
            </a:r>
            <a:r>
              <a:rPr lang="ru-RU" sz="2400" dirty="0" smtClean="0">
                <a:latin typeface="Arial" panose="020B0604020202020204" pitchFamily="34" charset="0"/>
                <a:cs typeface="Arial" panose="020B0604020202020204" pitchFamily="34" charset="0"/>
              </a:rPr>
              <a:t>результатов:</a:t>
            </a:r>
            <a:endParaRPr lang="ru-RU"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ru-RU" sz="2400" dirty="0">
                <a:latin typeface="Arial" panose="020B0604020202020204" pitchFamily="34" charset="0"/>
                <a:cs typeface="Arial" panose="020B0604020202020204" pitchFamily="34" charset="0"/>
              </a:rPr>
              <a:t>получение награды (приза) за проведение научно-исследовательской работы;</a:t>
            </a:r>
          </a:p>
          <a:p>
            <a:pPr marL="342900" indent="-342900">
              <a:buFont typeface="Wingdings" panose="05000000000000000000" pitchFamily="2" charset="2"/>
              <a:buChar char="ü"/>
            </a:pPr>
            <a:r>
              <a:rPr lang="ru-RU" sz="2400" dirty="0">
                <a:latin typeface="Arial" panose="020B0604020202020204" pitchFamily="34" charset="0"/>
                <a:cs typeface="Arial" panose="020B0604020202020204" pitchFamily="34" charset="0"/>
              </a:rPr>
              <a:t>получение РИД (патент, свидетельство на Базу данных или ПЭВМ);</a:t>
            </a:r>
          </a:p>
          <a:p>
            <a:pPr marL="342900" indent="-342900">
              <a:buFont typeface="Wingdings" panose="05000000000000000000" pitchFamily="2" charset="2"/>
              <a:buChar char="ü"/>
            </a:pPr>
            <a:r>
              <a:rPr lang="ru-RU" sz="2400" dirty="0" smtClean="0">
                <a:latin typeface="Arial" panose="020B0604020202020204" pitchFamily="34" charset="0"/>
                <a:cs typeface="Arial" panose="020B0604020202020204" pitchFamily="34" charset="0"/>
              </a:rPr>
              <a:t>получение </a:t>
            </a:r>
            <a:r>
              <a:rPr lang="ru-RU" sz="2400" dirty="0">
                <a:latin typeface="Arial" panose="020B0604020202020204" pitchFamily="34" charset="0"/>
                <a:cs typeface="Arial" panose="020B0604020202020204" pitchFamily="34" charset="0"/>
              </a:rPr>
              <a:t>гранта на выполнение научно-исследовательской работы;</a:t>
            </a:r>
          </a:p>
          <a:p>
            <a:pPr marL="342900" indent="-342900">
              <a:buFont typeface="Wingdings" panose="05000000000000000000" pitchFamily="2" charset="2"/>
              <a:buChar char="ü"/>
            </a:pPr>
            <a:r>
              <a:rPr lang="ru-RU" sz="2400" dirty="0">
                <a:latin typeface="Arial" panose="020B0604020202020204" pitchFamily="34" charset="0"/>
                <a:cs typeface="Arial" panose="020B0604020202020204" pitchFamily="34" charset="0"/>
              </a:rPr>
              <a:t>признание студента победителем или призером международной, </a:t>
            </a:r>
            <a:r>
              <a:rPr lang="ru-RU" sz="2400" dirty="0" err="1" smtClean="0">
                <a:latin typeface="Arial" panose="020B0604020202020204" pitchFamily="34" charset="0"/>
                <a:cs typeface="Arial" panose="020B0604020202020204" pitchFamily="34" charset="0"/>
              </a:rPr>
              <a:t>всерос-сийской</a:t>
            </a:r>
            <a:r>
              <a:rPr lang="ru-RU" sz="2400" dirty="0">
                <a:latin typeface="Arial" panose="020B0604020202020204" pitchFamily="34" charset="0"/>
                <a:cs typeface="Arial" panose="020B0604020202020204" pitchFamily="34" charset="0"/>
              </a:rPr>
              <a:t>, ведомственной или региональной олимпиады или олимпиады, проводимой организацией, конкурса, соревнования, состязания и иного мероприятия, направленного на выявление учебных достижений студентов</a:t>
            </a:r>
          </a:p>
        </p:txBody>
      </p:sp>
    </p:spTree>
    <p:extLst>
      <p:ext uri="{BB962C8B-B14F-4D97-AF65-F5344CB8AC3E}">
        <p14:creationId xmlns:p14="http://schemas.microsoft.com/office/powerpoint/2010/main" val="2830154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7586" y="856343"/>
            <a:ext cx="11811000" cy="3416320"/>
          </a:xfrm>
          <a:prstGeom prst="rect">
            <a:avLst/>
          </a:prstGeom>
          <a:noFill/>
        </p:spPr>
        <p:txBody>
          <a:bodyPr wrap="square" rtlCol="0">
            <a:spAutoFit/>
          </a:bodyPr>
          <a:lstStyle/>
          <a:p>
            <a:r>
              <a:rPr lang="ru-RU" sz="2400" dirty="0" smtClean="0">
                <a:latin typeface="Arial" panose="020B0604020202020204" pitchFamily="34" charset="0"/>
                <a:cs typeface="Arial" panose="020B0604020202020204" pitchFamily="34" charset="0"/>
              </a:rPr>
              <a:t>3)  достижение студентом </a:t>
            </a:r>
            <a:r>
              <a:rPr lang="ru-RU" sz="2400" b="1" dirty="0" smtClean="0">
                <a:solidFill>
                  <a:srgbClr val="C00000"/>
                </a:solidFill>
                <a:latin typeface="Arial" panose="020B0604020202020204" pitchFamily="34" charset="0"/>
                <a:cs typeface="Arial" panose="020B0604020202020204" pitchFamily="34" charset="0"/>
              </a:rPr>
              <a:t>в течение 1 года</a:t>
            </a:r>
            <a:r>
              <a:rPr lang="ru-RU" sz="2400" dirty="0" smtClean="0">
                <a:latin typeface="Arial" panose="020B0604020202020204" pitchFamily="34" charset="0"/>
                <a:cs typeface="Arial" panose="020B0604020202020204" pitchFamily="34" charset="0"/>
              </a:rPr>
              <a:t>, предшествующего назначению стипендии, следующих результатов:</a:t>
            </a:r>
          </a:p>
          <a:p>
            <a:pPr marL="342900" indent="-342900">
              <a:buFont typeface="Wingdings" panose="05000000000000000000" pitchFamily="2" charset="2"/>
              <a:buChar char="ü"/>
            </a:pPr>
            <a:r>
              <a:rPr lang="ru-RU" sz="2400" dirty="0" smtClean="0">
                <a:latin typeface="Arial" panose="020B0604020202020204" pitchFamily="34" charset="0"/>
                <a:cs typeface="Arial" panose="020B0604020202020204" pitchFamily="34" charset="0"/>
              </a:rPr>
              <a:t>наличие публикации в научном (учебно-научном, учебно-методическом) международном, всероссийском, ведомственном, региональном издании, в издании организации;</a:t>
            </a:r>
          </a:p>
          <a:p>
            <a:pPr marL="342900" indent="-342900">
              <a:buFont typeface="Wingdings" panose="05000000000000000000" pitchFamily="2" charset="2"/>
              <a:buChar char="ü"/>
            </a:pPr>
            <a:r>
              <a:rPr lang="ru-RU" sz="2400" dirty="0" smtClean="0">
                <a:latin typeface="Arial" panose="020B0604020202020204" pitchFamily="34" charset="0"/>
                <a:cs typeface="Arial" panose="020B0604020202020204" pitchFamily="34" charset="0"/>
              </a:rPr>
              <a:t>публичное представление студентом результатов научно-исследовательской работы, (в том числе путем выступления с докладом (сообщением) на конференции, семинаре, ином мероприятии (международном, всероссийском, ведомственном, региональном), проводимых организацией). </a:t>
            </a:r>
          </a:p>
        </p:txBody>
      </p:sp>
    </p:spTree>
    <p:extLst>
      <p:ext uri="{BB962C8B-B14F-4D97-AF65-F5344CB8AC3E}">
        <p14:creationId xmlns:p14="http://schemas.microsoft.com/office/powerpoint/2010/main" val="126129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174172"/>
            <a:ext cx="11811000" cy="4524315"/>
          </a:xfrm>
          <a:prstGeom prst="rect">
            <a:avLst/>
          </a:prstGeom>
          <a:noFill/>
        </p:spPr>
        <p:txBody>
          <a:bodyPr wrap="square" rtlCol="0">
            <a:spAutoFit/>
          </a:bodyPr>
          <a:lstStyle/>
          <a:p>
            <a:r>
              <a:rPr lang="ru-RU" sz="2200" dirty="0" smtClean="0">
                <a:latin typeface="Arial" panose="020B0604020202020204" pitchFamily="34" charset="0"/>
                <a:cs typeface="Arial" panose="020B0604020202020204" pitchFamily="34" charset="0"/>
              </a:rPr>
              <a:t>4</a:t>
            </a:r>
            <a:r>
              <a:rPr lang="ru-RU" sz="2400" dirty="0" smtClean="0">
                <a:latin typeface="Arial" panose="020B0604020202020204" pitchFamily="34" charset="0"/>
                <a:cs typeface="Arial" panose="020B0604020202020204" pitchFamily="34" charset="0"/>
              </a:rPr>
              <a:t>) наличие результатов, полученных </a:t>
            </a:r>
            <a:r>
              <a:rPr lang="ru-RU" sz="2400" b="1" dirty="0" smtClean="0">
                <a:solidFill>
                  <a:srgbClr val="C00000"/>
                </a:solidFill>
                <a:latin typeface="Arial" panose="020B0604020202020204" pitchFamily="34" charset="0"/>
                <a:cs typeface="Arial" panose="020B0604020202020204" pitchFamily="34" charset="0"/>
              </a:rPr>
              <a:t>в течение года</a:t>
            </a:r>
            <a:r>
              <a:rPr lang="ru-RU" sz="2400" dirty="0" smtClean="0">
                <a:latin typeface="Arial" panose="020B0604020202020204" pitchFamily="34" charset="0"/>
                <a:cs typeface="Arial" panose="020B0604020202020204" pitchFamily="34" charset="0"/>
              </a:rPr>
              <a:t>, предшествующего назначению стипендии:</a:t>
            </a:r>
          </a:p>
          <a:p>
            <a:pPr marL="342900" indent="-342900">
              <a:buFont typeface="Wingdings" panose="05000000000000000000" pitchFamily="2" charset="2"/>
              <a:buChar char="ü"/>
            </a:pPr>
            <a:r>
              <a:rPr lang="ru-RU" sz="2400" dirty="0" smtClean="0">
                <a:latin typeface="Arial" panose="020B0604020202020204" pitchFamily="34" charset="0"/>
                <a:cs typeface="Arial" panose="020B0604020202020204" pitchFamily="34" charset="0"/>
              </a:rPr>
              <a:t>балла ЕГЭ 80 и более по общеобразовательному предмету, соответствующему приоритетному вступительному испытанию;</a:t>
            </a:r>
          </a:p>
          <a:p>
            <a:pPr marL="342900" indent="-342900">
              <a:buFont typeface="Wingdings" panose="05000000000000000000" pitchFamily="2" charset="2"/>
              <a:buChar char="ü"/>
            </a:pPr>
            <a:r>
              <a:rPr lang="ru-RU" sz="2400" dirty="0" smtClean="0">
                <a:latin typeface="Arial" panose="020B0604020202020204" pitchFamily="34" charset="0"/>
                <a:cs typeface="Arial" panose="020B0604020202020204" pitchFamily="34" charset="0"/>
              </a:rPr>
              <a:t>документа, подтверждающего, что обучающийся является победителем олимпиады школьников либо заключительного этапа всероссийской олимпиады школьников; </a:t>
            </a:r>
          </a:p>
          <a:p>
            <a:pPr marL="342900" indent="-342900">
              <a:buFont typeface="Wingdings" panose="05000000000000000000" pitchFamily="2" charset="2"/>
              <a:buChar char="ü"/>
            </a:pPr>
            <a:r>
              <a:rPr lang="ru-RU" sz="2400" dirty="0" smtClean="0">
                <a:latin typeface="Arial" panose="020B0604020202020204" pitchFamily="34" charset="0"/>
                <a:cs typeface="Arial" panose="020B0604020202020204" pitchFamily="34" charset="0"/>
              </a:rPr>
              <a:t>не менее 50 процентов оценок "отлично" от общего количества оценок при отсутствии оценок "удовлетворительно" по результатам государственной итоговой аттестации по образовательным программам предыдущего уровня высшего образования при условии продолжения обучения по направлениям подготовки.</a:t>
            </a:r>
            <a:endParaRPr lang="ru-RU" sz="2400" dirty="0"/>
          </a:p>
        </p:txBody>
      </p:sp>
      <p:sp>
        <p:nvSpPr>
          <p:cNvPr id="2" name="Прямоугольник 1"/>
          <p:cNvSpPr/>
          <p:nvPr/>
        </p:nvSpPr>
        <p:spPr>
          <a:xfrm>
            <a:off x="1175657" y="5036235"/>
            <a:ext cx="9927772" cy="954107"/>
          </a:xfrm>
          <a:prstGeom prst="rect">
            <a:avLst/>
          </a:prstGeom>
        </p:spPr>
        <p:txBody>
          <a:bodyPr wrap="square">
            <a:spAutoFit/>
          </a:bodyPr>
          <a:lstStyle/>
          <a:p>
            <a:r>
              <a:rPr lang="ru-RU" sz="2800" b="1" dirty="0">
                <a:solidFill>
                  <a:srgbClr val="0000FF"/>
                </a:solidFill>
                <a:latin typeface="Arial" panose="020B0604020202020204" pitchFamily="34" charset="0"/>
                <a:cs typeface="Arial" panose="020B0604020202020204" pitchFamily="34" charset="0"/>
              </a:rPr>
              <a:t>Обучающийся должен соответствовать пункту 1 </a:t>
            </a:r>
          </a:p>
          <a:p>
            <a:r>
              <a:rPr lang="ru-RU" sz="2800" b="1" dirty="0">
                <a:solidFill>
                  <a:srgbClr val="0000FF"/>
                </a:solidFill>
                <a:latin typeface="Arial" panose="020B0604020202020204" pitchFamily="34" charset="0"/>
                <a:cs typeface="Arial" panose="020B0604020202020204" pitchFamily="34" charset="0"/>
              </a:rPr>
              <a:t>и иметь минимум 1 достижение из пунктов 2 </a:t>
            </a:r>
            <a:r>
              <a:rPr lang="ru-RU" sz="2800" b="1" dirty="0" smtClean="0">
                <a:solidFill>
                  <a:srgbClr val="0000FF"/>
                </a:solidFill>
                <a:latin typeface="Arial" panose="020B0604020202020204" pitchFamily="34" charset="0"/>
                <a:cs typeface="Arial" panose="020B0604020202020204" pitchFamily="34" charset="0"/>
              </a:rPr>
              <a:t>- 4</a:t>
            </a:r>
            <a:endParaRPr lang="ru-RU" sz="2800" b="1" dirty="0">
              <a:solidFill>
                <a:srgbClr val="0000FF"/>
              </a:solidFill>
            </a:endParaRPr>
          </a:p>
        </p:txBody>
      </p:sp>
    </p:spTree>
    <p:extLst>
      <p:ext uri="{BB962C8B-B14F-4D97-AF65-F5344CB8AC3E}">
        <p14:creationId xmlns:p14="http://schemas.microsoft.com/office/powerpoint/2010/main" val="3600228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E2B640D2-4FF2-4DD6-9537-1150094C9DA7}"/>
              </a:ext>
            </a:extLst>
          </p:cNvPr>
          <p:cNvSpPr txBox="1"/>
          <p:nvPr/>
        </p:nvSpPr>
        <p:spPr>
          <a:xfrm>
            <a:off x="242596" y="43554"/>
            <a:ext cx="10655559" cy="707886"/>
          </a:xfrm>
          <a:prstGeom prst="rect">
            <a:avLst/>
          </a:prstGeom>
          <a:noFill/>
        </p:spPr>
        <p:txBody>
          <a:bodyPr wrap="square">
            <a:spAutoFit/>
          </a:bodyPr>
          <a:lstStyle/>
          <a:p>
            <a:r>
              <a:rPr lang="ru-RU" sz="4000" b="1" dirty="0">
                <a:solidFill>
                  <a:srgbClr val="002060"/>
                </a:solidFill>
                <a:latin typeface="Arial" panose="020B0604020202020204" pitchFamily="34" charset="0"/>
                <a:cs typeface="Arial" panose="020B0604020202020204" pitchFamily="34" charset="0"/>
              </a:rPr>
              <a:t>Требования для получения стипендии </a:t>
            </a:r>
          </a:p>
        </p:txBody>
      </p:sp>
      <p:sp>
        <p:nvSpPr>
          <p:cNvPr id="10" name="TextBox 9">
            <a:extLst>
              <a:ext uri="{FF2B5EF4-FFF2-40B4-BE49-F238E27FC236}">
                <a16:creationId xmlns:a16="http://schemas.microsoft.com/office/drawing/2014/main" xmlns="" id="{1A05141A-7BF5-4C9D-9E70-DF0875A33079}"/>
              </a:ext>
            </a:extLst>
          </p:cNvPr>
          <p:cNvSpPr txBox="1"/>
          <p:nvPr/>
        </p:nvSpPr>
        <p:spPr>
          <a:xfrm>
            <a:off x="396549" y="751440"/>
            <a:ext cx="6092890" cy="584775"/>
          </a:xfrm>
          <a:prstGeom prst="rect">
            <a:avLst/>
          </a:prstGeom>
          <a:noFill/>
        </p:spPr>
        <p:txBody>
          <a:bodyPr wrap="square">
            <a:spAutoFit/>
          </a:bodyPr>
          <a:lstStyle/>
          <a:p>
            <a:r>
              <a:rPr lang="ru-RU" sz="3200" b="1" dirty="0">
                <a:solidFill>
                  <a:srgbClr val="0000FF"/>
                </a:solidFill>
                <a:latin typeface="Arial" panose="020B0604020202020204" pitchFamily="34" charset="0"/>
                <a:cs typeface="Arial" panose="020B0604020202020204" pitchFamily="34" charset="0"/>
              </a:rPr>
              <a:t>Студенты 2 курса и старше:</a:t>
            </a:r>
          </a:p>
        </p:txBody>
      </p:sp>
      <p:sp>
        <p:nvSpPr>
          <p:cNvPr id="12" name="TextBox 11">
            <a:extLst>
              <a:ext uri="{FF2B5EF4-FFF2-40B4-BE49-F238E27FC236}">
                <a16:creationId xmlns:a16="http://schemas.microsoft.com/office/drawing/2014/main" xmlns="" id="{ECC9E643-317F-4DB8-AB04-04EC359C3DD1}"/>
              </a:ext>
            </a:extLst>
          </p:cNvPr>
          <p:cNvSpPr txBox="1"/>
          <p:nvPr/>
        </p:nvSpPr>
        <p:spPr>
          <a:xfrm>
            <a:off x="396549" y="1401960"/>
            <a:ext cx="11582773" cy="1446550"/>
          </a:xfrm>
          <a:prstGeom prst="rect">
            <a:avLst/>
          </a:prstGeom>
          <a:noFill/>
        </p:spPr>
        <p:txBody>
          <a:bodyPr wrap="square">
            <a:spAutoFit/>
          </a:bodyPr>
          <a:lstStyle/>
          <a:p>
            <a:r>
              <a:rPr lang="ru-RU" sz="2200" dirty="0">
                <a:latin typeface="Arial" panose="020B0604020202020204" pitchFamily="34" charset="0"/>
                <a:cs typeface="Arial" panose="020B0604020202020204" pitchFamily="34" charset="0"/>
              </a:rPr>
              <a:t>1) Получение студентом </a:t>
            </a:r>
            <a:r>
              <a:rPr lang="ru-RU" sz="2200" b="1" dirty="0">
                <a:solidFill>
                  <a:srgbClr val="C00000"/>
                </a:solidFill>
                <a:latin typeface="Arial" panose="020B0604020202020204" pitchFamily="34" charset="0"/>
                <a:cs typeface="Arial" panose="020B0604020202020204" pitchFamily="34" charset="0"/>
              </a:rPr>
              <a:t>не менее 50 процентов оценок "отлично" </a:t>
            </a:r>
            <a:r>
              <a:rPr lang="ru-RU" sz="2200" dirty="0">
                <a:latin typeface="Arial" panose="020B0604020202020204" pitchFamily="34" charset="0"/>
                <a:cs typeface="Arial" panose="020B0604020202020204" pitchFamily="34" charset="0"/>
              </a:rPr>
              <a:t>от общего количества полученных оценок при </a:t>
            </a:r>
            <a:r>
              <a:rPr lang="ru-RU" sz="2200" b="1" dirty="0">
                <a:solidFill>
                  <a:srgbClr val="C00000"/>
                </a:solidFill>
                <a:latin typeface="Arial" panose="020B0604020202020204" pitchFamily="34" charset="0"/>
                <a:cs typeface="Arial" panose="020B0604020202020204" pitchFamily="34" charset="0"/>
              </a:rPr>
              <a:t>отсутствии оценок "удовлетворительно", </a:t>
            </a:r>
            <a:r>
              <a:rPr lang="ru-RU" sz="2200" dirty="0">
                <a:latin typeface="Arial" panose="020B0604020202020204" pitchFamily="34" charset="0"/>
                <a:cs typeface="Arial" panose="020B0604020202020204" pitchFamily="34" charset="0"/>
              </a:rPr>
              <a:t>полученных по итогам промежуточной аттестации, предшествующей назначению стипендии;</a:t>
            </a:r>
          </a:p>
        </p:txBody>
      </p:sp>
      <p:sp>
        <p:nvSpPr>
          <p:cNvPr id="14" name="TextBox 13">
            <a:extLst>
              <a:ext uri="{FF2B5EF4-FFF2-40B4-BE49-F238E27FC236}">
                <a16:creationId xmlns:a16="http://schemas.microsoft.com/office/drawing/2014/main" xmlns="" id="{B173ED6B-E206-4C9E-93B6-A5E4E95423AA}"/>
              </a:ext>
            </a:extLst>
          </p:cNvPr>
          <p:cNvSpPr txBox="1"/>
          <p:nvPr/>
        </p:nvSpPr>
        <p:spPr>
          <a:xfrm>
            <a:off x="396550" y="2764572"/>
            <a:ext cx="11582772" cy="3139321"/>
          </a:xfrm>
          <a:prstGeom prst="rect">
            <a:avLst/>
          </a:prstGeom>
          <a:noFill/>
        </p:spPr>
        <p:txBody>
          <a:bodyPr wrap="square">
            <a:spAutoFit/>
          </a:bodyPr>
          <a:lstStyle/>
          <a:p>
            <a:r>
              <a:rPr lang="ru-RU" sz="2200" dirty="0">
                <a:latin typeface="Arial" panose="020B0604020202020204" pitchFamily="34" charset="0"/>
                <a:cs typeface="Arial" panose="020B0604020202020204" pitchFamily="34" charset="0"/>
              </a:rPr>
              <a:t>2) </a:t>
            </a:r>
            <a:r>
              <a:rPr lang="ru-RU" sz="2200" b="1" dirty="0">
                <a:solidFill>
                  <a:srgbClr val="C00000"/>
                </a:solidFill>
                <a:latin typeface="Arial" panose="020B0604020202020204" pitchFamily="34" charset="0"/>
                <a:cs typeface="Arial" panose="020B0604020202020204" pitchFamily="34" charset="0"/>
              </a:rPr>
              <a:t>Достижение студентом в течение 2 лет</a:t>
            </a:r>
            <a:r>
              <a:rPr lang="ru-RU" sz="2200" dirty="0">
                <a:latin typeface="Arial" panose="020B0604020202020204" pitchFamily="34" charset="0"/>
                <a:cs typeface="Arial" panose="020B0604020202020204" pitchFamily="34" charset="0"/>
              </a:rPr>
              <a:t>, предшествующих назначению стипендии, следующих результатов:</a:t>
            </a:r>
          </a:p>
          <a:p>
            <a:pPr marL="342900" indent="-342900">
              <a:buFont typeface="Wingdings" panose="05000000000000000000" pitchFamily="2" charset="2"/>
              <a:buChar char="ü"/>
            </a:pPr>
            <a:r>
              <a:rPr lang="ru-RU" sz="2200" dirty="0">
                <a:latin typeface="Arial" panose="020B0604020202020204" pitchFamily="34" charset="0"/>
                <a:cs typeface="Arial" panose="020B0604020202020204" pitchFamily="34" charset="0"/>
              </a:rPr>
              <a:t>получение награды (приза) за проведение научно-исследовательской работы;</a:t>
            </a:r>
          </a:p>
          <a:p>
            <a:pPr marL="342900" indent="-342900">
              <a:buFont typeface="Wingdings" panose="05000000000000000000" pitchFamily="2" charset="2"/>
              <a:buChar char="ü"/>
            </a:pPr>
            <a:r>
              <a:rPr lang="ru-RU" sz="2200" dirty="0">
                <a:latin typeface="Arial" panose="020B0604020202020204" pitchFamily="34" charset="0"/>
                <a:cs typeface="Arial" panose="020B0604020202020204" pitchFamily="34" charset="0"/>
              </a:rPr>
              <a:t>получение РИД (патент, свидетельство на Базу данных или ПЭВМ);</a:t>
            </a:r>
          </a:p>
          <a:p>
            <a:pPr marL="342900" indent="-342900">
              <a:buFont typeface="Wingdings" panose="05000000000000000000" pitchFamily="2" charset="2"/>
              <a:buChar char="ü"/>
            </a:pPr>
            <a:r>
              <a:rPr lang="ru-RU" sz="2200" dirty="0">
                <a:latin typeface="Arial" panose="020B0604020202020204" pitchFamily="34" charset="0"/>
                <a:cs typeface="Arial" panose="020B0604020202020204" pitchFamily="34" charset="0"/>
              </a:rPr>
              <a:t>получение гранта на выполнение научно-исследовательской работы;</a:t>
            </a:r>
          </a:p>
          <a:p>
            <a:pPr marL="342900" indent="-342900">
              <a:buFont typeface="Wingdings" panose="05000000000000000000" pitchFamily="2" charset="2"/>
              <a:buChar char="ü"/>
            </a:pPr>
            <a:r>
              <a:rPr lang="ru-RU" sz="2200" dirty="0">
                <a:latin typeface="Arial" panose="020B0604020202020204" pitchFamily="34" charset="0"/>
                <a:cs typeface="Arial" panose="020B0604020202020204" pitchFamily="34" charset="0"/>
              </a:rPr>
              <a:t>признание студента победителем или призером международной, </a:t>
            </a:r>
            <a:r>
              <a:rPr lang="ru-RU" sz="2200" dirty="0" smtClean="0">
                <a:latin typeface="Arial" panose="020B0604020202020204" pitchFamily="34" charset="0"/>
                <a:cs typeface="Arial" panose="020B0604020202020204" pitchFamily="34" charset="0"/>
              </a:rPr>
              <a:t>всероссийской</a:t>
            </a:r>
            <a:r>
              <a:rPr lang="ru-RU" sz="2200" dirty="0">
                <a:latin typeface="Arial" panose="020B0604020202020204" pitchFamily="34" charset="0"/>
                <a:cs typeface="Arial" panose="020B0604020202020204" pitchFamily="34" charset="0"/>
              </a:rPr>
              <a:t>, ведомственной или региональной олимпиады или олимпиады, проводимой организацией, конкурса, соревнования, состязания и иного мероприятия, направленного на выявление учебных достижений студентов</a:t>
            </a:r>
          </a:p>
        </p:txBody>
      </p:sp>
      <p:sp>
        <p:nvSpPr>
          <p:cNvPr id="6" name="Прямоугольник 5"/>
          <p:cNvSpPr/>
          <p:nvPr/>
        </p:nvSpPr>
        <p:spPr>
          <a:xfrm>
            <a:off x="1988457" y="5903893"/>
            <a:ext cx="9826172" cy="954107"/>
          </a:xfrm>
          <a:prstGeom prst="rect">
            <a:avLst/>
          </a:prstGeom>
        </p:spPr>
        <p:txBody>
          <a:bodyPr wrap="square">
            <a:spAutoFit/>
          </a:bodyPr>
          <a:lstStyle/>
          <a:p>
            <a:r>
              <a:rPr lang="ru-RU" sz="2800" b="1" dirty="0">
                <a:solidFill>
                  <a:srgbClr val="0000FF"/>
                </a:solidFill>
                <a:latin typeface="Arial" panose="020B0604020202020204" pitchFamily="34" charset="0"/>
                <a:cs typeface="Arial" panose="020B0604020202020204" pitchFamily="34" charset="0"/>
              </a:rPr>
              <a:t>Обучающийся должен соответствовать пункту 1 </a:t>
            </a:r>
          </a:p>
          <a:p>
            <a:r>
              <a:rPr lang="ru-RU" sz="2800" b="1" dirty="0">
                <a:solidFill>
                  <a:srgbClr val="0000FF"/>
                </a:solidFill>
                <a:latin typeface="Arial" panose="020B0604020202020204" pitchFamily="34" charset="0"/>
                <a:cs typeface="Arial" panose="020B0604020202020204" pitchFamily="34" charset="0"/>
              </a:rPr>
              <a:t>и иметь минимум 1 достижение из </a:t>
            </a:r>
            <a:r>
              <a:rPr lang="ru-RU" sz="2800" b="1" dirty="0" smtClean="0">
                <a:solidFill>
                  <a:srgbClr val="0000FF"/>
                </a:solidFill>
                <a:latin typeface="Arial" panose="020B0604020202020204" pitchFamily="34" charset="0"/>
                <a:cs typeface="Arial" panose="020B0604020202020204" pitchFamily="34" charset="0"/>
              </a:rPr>
              <a:t>пункта 2</a:t>
            </a:r>
            <a:endParaRPr lang="ru-RU" sz="2800" b="1" dirty="0">
              <a:solidFill>
                <a:srgbClr val="0000FF"/>
              </a:solidFill>
            </a:endParaRPr>
          </a:p>
        </p:txBody>
      </p:sp>
    </p:spTree>
    <p:extLst>
      <p:ext uri="{BB962C8B-B14F-4D97-AF65-F5344CB8AC3E}">
        <p14:creationId xmlns:p14="http://schemas.microsoft.com/office/powerpoint/2010/main" val="3637781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9200" y="186431"/>
            <a:ext cx="12097520" cy="1198485"/>
          </a:xfrm>
        </p:spPr>
        <p:txBody>
          <a:bodyPr>
            <a:normAutofit/>
          </a:bodyPr>
          <a:lstStyle/>
          <a:p>
            <a:r>
              <a:rPr lang="ru-RU" sz="3600" b="1" dirty="0">
                <a:solidFill>
                  <a:srgbClr val="002060"/>
                </a:solidFill>
                <a:latin typeface="Arial" panose="020B0604020202020204" pitchFamily="34" charset="0"/>
                <a:cs typeface="Arial" panose="020B0604020202020204" pitchFamily="34" charset="0"/>
              </a:rPr>
              <a:t>Сроки подачи </a:t>
            </a:r>
            <a:r>
              <a:rPr lang="ru-RU" sz="3600" b="1" dirty="0" smtClean="0">
                <a:solidFill>
                  <a:srgbClr val="002060"/>
                </a:solidFill>
                <a:latin typeface="Arial" panose="020B0604020202020204" pitchFamily="34" charset="0"/>
                <a:cs typeface="Arial" panose="020B0604020202020204" pitchFamily="34" charset="0"/>
              </a:rPr>
              <a:t>документов:</a:t>
            </a:r>
            <a:br>
              <a:rPr lang="ru-RU" sz="3600" b="1" dirty="0" smtClean="0">
                <a:solidFill>
                  <a:srgbClr val="002060"/>
                </a:solidFill>
                <a:latin typeface="Arial" panose="020B0604020202020204" pitchFamily="34" charset="0"/>
                <a:cs typeface="Arial" panose="020B0604020202020204" pitchFamily="34" charset="0"/>
              </a:rPr>
            </a:br>
            <a:r>
              <a:rPr lang="ru-RU" sz="3600" b="1" dirty="0" smtClean="0">
                <a:solidFill>
                  <a:srgbClr val="0000FF"/>
                </a:solidFill>
                <a:latin typeface="Arial" panose="020B0604020202020204" pitchFamily="34" charset="0"/>
                <a:cs typeface="Arial" panose="020B0604020202020204" pitchFamily="34" charset="0"/>
              </a:rPr>
              <a:t>после окончания летней или зимней сессии</a:t>
            </a:r>
            <a:endParaRPr lang="ru-RU" sz="3600" b="1" dirty="0">
              <a:solidFill>
                <a:srgbClr val="0000FF"/>
              </a:solidFill>
              <a:latin typeface="Arial" panose="020B0604020202020204" pitchFamily="34" charset="0"/>
              <a:cs typeface="Arial" panose="020B0604020202020204" pitchFamily="34" charset="0"/>
            </a:endParaRPr>
          </a:p>
        </p:txBody>
      </p:sp>
      <p:sp>
        <p:nvSpPr>
          <p:cNvPr id="5" name="Заголовок 1"/>
          <p:cNvSpPr txBox="1">
            <a:spLocks/>
          </p:cNvSpPr>
          <p:nvPr/>
        </p:nvSpPr>
        <p:spPr>
          <a:xfrm>
            <a:off x="302298" y="1384916"/>
            <a:ext cx="10515600" cy="5786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600" b="1" dirty="0">
                <a:solidFill>
                  <a:srgbClr val="002060"/>
                </a:solidFill>
                <a:latin typeface="Arial" panose="020B0604020202020204" pitchFamily="34" charset="0"/>
                <a:cs typeface="Arial" panose="020B0604020202020204" pitchFamily="34" charset="0"/>
              </a:rPr>
              <a:t>Размер стипендии – </a:t>
            </a:r>
            <a:r>
              <a:rPr lang="ru-RU" sz="3600" b="1" dirty="0">
                <a:solidFill>
                  <a:srgbClr val="0000FF"/>
                </a:solidFill>
                <a:latin typeface="Arial" panose="020B0604020202020204" pitchFamily="34" charset="0"/>
                <a:cs typeface="Arial" panose="020B0604020202020204" pitchFamily="34" charset="0"/>
              </a:rPr>
              <a:t>5000 </a:t>
            </a:r>
            <a:r>
              <a:rPr lang="ru-RU" sz="3600" b="1" dirty="0" smtClean="0">
                <a:solidFill>
                  <a:srgbClr val="0000FF"/>
                </a:solidFill>
                <a:latin typeface="Arial" panose="020B0604020202020204" pitchFamily="34" charset="0"/>
                <a:cs typeface="Arial" panose="020B0604020202020204" pitchFamily="34" charset="0"/>
              </a:rPr>
              <a:t>руб./ мес.</a:t>
            </a:r>
            <a:endParaRPr lang="ru-RU" sz="3600" b="1" dirty="0">
              <a:solidFill>
                <a:srgbClr val="0000FF"/>
              </a:solidFill>
              <a:latin typeface="Arial" panose="020B0604020202020204" pitchFamily="34" charset="0"/>
              <a:cs typeface="Arial" panose="020B0604020202020204" pitchFamily="34" charset="0"/>
            </a:endParaRPr>
          </a:p>
        </p:txBody>
      </p:sp>
      <p:sp>
        <p:nvSpPr>
          <p:cNvPr id="6" name="TextBox 5"/>
          <p:cNvSpPr txBox="1"/>
          <p:nvPr/>
        </p:nvSpPr>
        <p:spPr>
          <a:xfrm>
            <a:off x="302298" y="1897976"/>
            <a:ext cx="11676342" cy="1200329"/>
          </a:xfrm>
          <a:prstGeom prst="rect">
            <a:avLst/>
          </a:prstGeom>
          <a:noFill/>
        </p:spPr>
        <p:txBody>
          <a:bodyPr wrap="square" rtlCol="0">
            <a:spAutoFit/>
          </a:bodyPr>
          <a:lstStyle/>
          <a:p>
            <a:r>
              <a:rPr lang="ru-RU" sz="3600" b="1" dirty="0">
                <a:solidFill>
                  <a:srgbClr val="002060"/>
                </a:solidFill>
                <a:latin typeface="Arial" panose="020B0604020202020204" pitchFamily="34" charset="0"/>
                <a:cs typeface="Arial" panose="020B0604020202020204" pitchFamily="34" charset="0"/>
              </a:rPr>
              <a:t>Срок назначения – </a:t>
            </a:r>
            <a:r>
              <a:rPr lang="ru-RU" sz="3600" b="1" dirty="0">
                <a:solidFill>
                  <a:srgbClr val="0000FF"/>
                </a:solidFill>
                <a:latin typeface="Arial" panose="020B0604020202020204" pitchFamily="34" charset="0"/>
                <a:cs typeface="Arial" panose="020B0604020202020204" pitchFamily="34" charset="0"/>
              </a:rPr>
              <a:t>полгода (или до следующей аттестации)</a:t>
            </a:r>
            <a:endParaRPr lang="ru-RU" sz="3600" dirty="0">
              <a:solidFill>
                <a:srgbClr val="0000FF"/>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3EEDC217-53B9-48ED-B4A3-E7ACF26C7F30}"/>
              </a:ext>
            </a:extLst>
          </p:cNvPr>
          <p:cNvSpPr txBox="1"/>
          <p:nvPr/>
        </p:nvSpPr>
        <p:spPr>
          <a:xfrm>
            <a:off x="195618" y="3550847"/>
            <a:ext cx="11889702" cy="1200329"/>
          </a:xfrm>
          <a:prstGeom prst="rect">
            <a:avLst/>
          </a:prstGeom>
          <a:noFill/>
        </p:spPr>
        <p:txBody>
          <a:bodyPr wrap="square">
            <a:spAutoFit/>
          </a:bodyPr>
          <a:lstStyle/>
          <a:p>
            <a:pPr marL="12700" marR="5080" algn="ctr">
              <a:lnSpc>
                <a:spcPct val="100000"/>
              </a:lnSpc>
              <a:spcBef>
                <a:spcPts val="5"/>
              </a:spcBef>
            </a:pPr>
            <a:r>
              <a:rPr lang="ru-RU" sz="2400" b="1" spc="-5" dirty="0">
                <a:solidFill>
                  <a:srgbClr val="C00000"/>
                </a:solidFill>
                <a:latin typeface="Arial" panose="020B0604020202020204" pitchFamily="34" charset="0"/>
                <a:cs typeface="Arial" panose="020B0604020202020204" pitchFamily="34" charset="0"/>
              </a:rPr>
              <a:t>Обучающиеся, подающие документы на стипендию </a:t>
            </a:r>
            <a:r>
              <a:rPr lang="ru-RU" sz="2400" b="1" spc="-5" dirty="0">
                <a:solidFill>
                  <a:srgbClr val="C00000"/>
                </a:solidFill>
                <a:uFill>
                  <a:solidFill>
                    <a:srgbClr val="538235"/>
                  </a:solidFill>
                </a:uFill>
                <a:latin typeface="Arial" panose="020B0604020202020204" pitchFamily="34" charset="0"/>
                <a:cs typeface="Arial" panose="020B0604020202020204" pitchFamily="34" charset="0"/>
              </a:rPr>
              <a:t>Правительства </a:t>
            </a:r>
            <a:r>
              <a:rPr lang="ru-RU" sz="2400" b="1" dirty="0">
                <a:solidFill>
                  <a:srgbClr val="C00000"/>
                </a:solidFill>
                <a:uFill>
                  <a:solidFill>
                    <a:srgbClr val="538235"/>
                  </a:solidFill>
                </a:uFill>
                <a:latin typeface="Arial" panose="020B0604020202020204" pitchFamily="34" charset="0"/>
                <a:cs typeface="Arial" panose="020B0604020202020204" pitchFamily="34" charset="0"/>
              </a:rPr>
              <a:t>РФ </a:t>
            </a:r>
            <a:r>
              <a:rPr lang="ru-RU" sz="2400" b="1" spc="-5" dirty="0">
                <a:solidFill>
                  <a:srgbClr val="C00000"/>
                </a:solidFill>
                <a:latin typeface="Arial" panose="020B0604020202020204" pitchFamily="34" charset="0"/>
                <a:cs typeface="Arial" panose="020B0604020202020204" pitchFamily="34" charset="0"/>
              </a:rPr>
              <a:t>по </a:t>
            </a:r>
            <a:r>
              <a:rPr lang="ru-RU" sz="2400" b="1" spc="-585" dirty="0">
                <a:solidFill>
                  <a:srgbClr val="C00000"/>
                </a:solidFill>
                <a:latin typeface="Arial" panose="020B0604020202020204" pitchFamily="34" charset="0"/>
                <a:cs typeface="Arial" panose="020B0604020202020204" pitchFamily="34" charset="0"/>
              </a:rPr>
              <a:t> </a:t>
            </a:r>
            <a:r>
              <a:rPr lang="ru-RU" sz="2400" b="1" spc="-5" dirty="0">
                <a:solidFill>
                  <a:srgbClr val="C00000"/>
                </a:solidFill>
                <a:latin typeface="Arial" panose="020B0604020202020204" pitchFamily="34" charset="0"/>
                <a:cs typeface="Arial" panose="020B0604020202020204" pitchFamily="34" charset="0"/>
              </a:rPr>
              <a:t>приоритетным</a:t>
            </a:r>
            <a:r>
              <a:rPr lang="ru-RU" sz="2400" b="1" spc="-10" dirty="0">
                <a:solidFill>
                  <a:srgbClr val="C00000"/>
                </a:solidFill>
                <a:latin typeface="Arial" panose="020B0604020202020204" pitchFamily="34" charset="0"/>
                <a:cs typeface="Arial" panose="020B0604020202020204" pitchFamily="34" charset="0"/>
              </a:rPr>
              <a:t> </a:t>
            </a:r>
            <a:r>
              <a:rPr lang="ru-RU" sz="2400" b="1" spc="-5" dirty="0">
                <a:solidFill>
                  <a:srgbClr val="C00000"/>
                </a:solidFill>
                <a:latin typeface="Arial" panose="020B0604020202020204" pitchFamily="34" charset="0"/>
                <a:cs typeface="Arial" panose="020B0604020202020204" pitchFamily="34" charset="0"/>
              </a:rPr>
              <a:t>направлениям </a:t>
            </a:r>
            <a:r>
              <a:rPr lang="ru-RU" sz="2400" b="1" dirty="0">
                <a:solidFill>
                  <a:srgbClr val="002060"/>
                </a:solidFill>
                <a:uFill>
                  <a:solidFill>
                    <a:srgbClr val="000000"/>
                  </a:solidFill>
                </a:uFill>
                <a:latin typeface="Arial" panose="020B0604020202020204" pitchFamily="34" charset="0"/>
                <a:cs typeface="Arial" panose="020B0604020202020204" pitchFamily="34" charset="0"/>
              </a:rPr>
              <a:t>НЕ</a:t>
            </a:r>
            <a:r>
              <a:rPr lang="ru-RU" sz="2400" b="1" spc="-15" dirty="0">
                <a:solidFill>
                  <a:srgbClr val="002060"/>
                </a:solidFill>
                <a:uFill>
                  <a:solidFill>
                    <a:srgbClr val="000000"/>
                  </a:solidFill>
                </a:uFill>
                <a:latin typeface="Arial" panose="020B0604020202020204" pitchFamily="34" charset="0"/>
                <a:cs typeface="Arial" panose="020B0604020202020204" pitchFamily="34" charset="0"/>
              </a:rPr>
              <a:t> </a:t>
            </a:r>
            <a:r>
              <a:rPr lang="ru-RU" sz="2400" b="1" spc="-5" dirty="0">
                <a:solidFill>
                  <a:srgbClr val="002060"/>
                </a:solidFill>
                <a:uFill>
                  <a:solidFill>
                    <a:srgbClr val="000000"/>
                  </a:solidFill>
                </a:uFill>
                <a:latin typeface="Arial" panose="020B0604020202020204" pitchFamily="34" charset="0"/>
                <a:cs typeface="Arial" panose="020B0604020202020204" pitchFamily="34" charset="0"/>
              </a:rPr>
              <a:t>МОГУТ</a:t>
            </a:r>
            <a:r>
              <a:rPr lang="ru-RU" sz="2400" b="1" spc="-15" dirty="0">
                <a:solidFill>
                  <a:srgbClr val="002060"/>
                </a:solidFill>
                <a:uFill>
                  <a:solidFill>
                    <a:srgbClr val="000000"/>
                  </a:solidFill>
                </a:uFill>
                <a:latin typeface="Arial" panose="020B0604020202020204" pitchFamily="34" charset="0"/>
                <a:cs typeface="Arial" panose="020B0604020202020204" pitchFamily="34" charset="0"/>
              </a:rPr>
              <a:t> </a:t>
            </a:r>
            <a:r>
              <a:rPr lang="ru-RU" sz="2400" b="1" spc="-5" dirty="0">
                <a:solidFill>
                  <a:srgbClr val="002060"/>
                </a:solidFill>
                <a:uFill>
                  <a:solidFill>
                    <a:srgbClr val="000000"/>
                  </a:solidFill>
                </a:uFill>
                <a:latin typeface="Arial" panose="020B0604020202020204" pitchFamily="34" charset="0"/>
                <a:cs typeface="Arial" panose="020B0604020202020204" pitchFamily="34" charset="0"/>
              </a:rPr>
              <a:t>ПОДАВАТЬ</a:t>
            </a:r>
            <a:r>
              <a:rPr lang="ru-RU" sz="2400" b="1" spc="-5" dirty="0">
                <a:solidFill>
                  <a:srgbClr val="C00000"/>
                </a:solidFill>
                <a:uFill>
                  <a:solidFill>
                    <a:srgbClr val="000000"/>
                  </a:solidFill>
                </a:uFill>
                <a:latin typeface="Arial" panose="020B0604020202020204" pitchFamily="34" charset="0"/>
                <a:cs typeface="Arial" panose="020B0604020202020204" pitchFamily="34" charset="0"/>
              </a:rPr>
              <a:t> </a:t>
            </a:r>
            <a:r>
              <a:rPr lang="ru-RU" sz="2400" b="1" spc="-5" dirty="0">
                <a:solidFill>
                  <a:srgbClr val="C00000"/>
                </a:solidFill>
                <a:latin typeface="Arial" panose="020B0604020202020204" pitchFamily="34" charset="0"/>
                <a:cs typeface="Arial" panose="020B0604020202020204" pitchFamily="34" charset="0"/>
              </a:rPr>
              <a:t>документы на стипендию </a:t>
            </a:r>
            <a:r>
              <a:rPr lang="ru-RU" sz="2400" b="1" dirty="0">
                <a:solidFill>
                  <a:srgbClr val="C00000"/>
                </a:solidFill>
                <a:uFill>
                  <a:solidFill>
                    <a:srgbClr val="538235"/>
                  </a:solidFill>
                </a:uFill>
                <a:latin typeface="Arial" panose="020B0604020202020204" pitchFamily="34" charset="0"/>
                <a:cs typeface="Arial" panose="020B0604020202020204" pitchFamily="34" charset="0"/>
              </a:rPr>
              <a:t>Президента РФ</a:t>
            </a:r>
            <a:r>
              <a:rPr lang="ru-RU" sz="2400" b="1" dirty="0">
                <a:solidFill>
                  <a:srgbClr val="C00000"/>
                </a:solidFill>
                <a:latin typeface="Arial" panose="020B0604020202020204" pitchFamily="34" charset="0"/>
                <a:cs typeface="Arial" panose="020B0604020202020204" pitchFamily="34" charset="0"/>
              </a:rPr>
              <a:t> </a:t>
            </a:r>
            <a:r>
              <a:rPr lang="ru-RU" sz="2400" b="1" spc="-5" dirty="0">
                <a:solidFill>
                  <a:srgbClr val="C00000"/>
                </a:solidFill>
                <a:latin typeface="Arial" panose="020B0604020202020204" pitchFamily="34" charset="0"/>
                <a:cs typeface="Arial" panose="020B0604020202020204" pitchFamily="34" charset="0"/>
              </a:rPr>
              <a:t> по  приоритетным </a:t>
            </a:r>
            <a:r>
              <a:rPr lang="ru-RU" sz="2400" b="1" dirty="0">
                <a:solidFill>
                  <a:srgbClr val="C00000"/>
                </a:solidFill>
                <a:latin typeface="Arial" panose="020B0604020202020204" pitchFamily="34" charset="0"/>
                <a:cs typeface="Arial" panose="020B0604020202020204" pitchFamily="34" charset="0"/>
              </a:rPr>
              <a:t> </a:t>
            </a:r>
            <a:r>
              <a:rPr lang="ru-RU" sz="2400" b="1" spc="-5" dirty="0">
                <a:solidFill>
                  <a:srgbClr val="C00000"/>
                </a:solidFill>
                <a:latin typeface="Arial" panose="020B0604020202020204" pitchFamily="34" charset="0"/>
                <a:cs typeface="Arial" panose="020B0604020202020204" pitchFamily="34" charset="0"/>
              </a:rPr>
              <a:t>направлениям</a:t>
            </a:r>
          </a:p>
        </p:txBody>
      </p:sp>
      <p:sp>
        <p:nvSpPr>
          <p:cNvPr id="8" name="TextBox 7">
            <a:extLst>
              <a:ext uri="{FF2B5EF4-FFF2-40B4-BE49-F238E27FC236}">
                <a16:creationId xmlns:a16="http://schemas.microsoft.com/office/drawing/2014/main" xmlns="" id="{3EEDC217-53B9-48ED-B4A3-E7ACF26C7F30}"/>
              </a:ext>
            </a:extLst>
          </p:cNvPr>
          <p:cNvSpPr txBox="1"/>
          <p:nvPr/>
        </p:nvSpPr>
        <p:spPr>
          <a:xfrm>
            <a:off x="343109" y="4959931"/>
            <a:ext cx="11889702" cy="1200329"/>
          </a:xfrm>
          <a:prstGeom prst="rect">
            <a:avLst/>
          </a:prstGeom>
          <a:noFill/>
        </p:spPr>
        <p:txBody>
          <a:bodyPr wrap="square">
            <a:spAutoFit/>
          </a:bodyPr>
          <a:lstStyle/>
          <a:p>
            <a:pPr marL="12700" marR="5080" algn="ctr">
              <a:spcBef>
                <a:spcPts val="5"/>
              </a:spcBef>
            </a:pPr>
            <a:r>
              <a:rPr lang="ru-RU" sz="2400" b="1" spc="-5" dirty="0">
                <a:solidFill>
                  <a:srgbClr val="0000FF"/>
                </a:solidFill>
                <a:latin typeface="Arial" panose="020B0604020202020204" pitchFamily="34" charset="0"/>
                <a:cs typeface="Arial" panose="020B0604020202020204" pitchFamily="34" charset="0"/>
              </a:rPr>
              <a:t>Обучающиеся, подающие документы на стипендию </a:t>
            </a:r>
            <a:r>
              <a:rPr lang="ru-RU" sz="2400" b="1" dirty="0">
                <a:solidFill>
                  <a:srgbClr val="0000FF"/>
                </a:solidFill>
                <a:uFill>
                  <a:solidFill>
                    <a:srgbClr val="538235"/>
                  </a:solidFill>
                </a:uFill>
                <a:latin typeface="Arial" panose="020B0604020202020204" pitchFamily="34" charset="0"/>
                <a:cs typeface="Arial" panose="020B0604020202020204" pitchFamily="34" charset="0"/>
              </a:rPr>
              <a:t>Президента </a:t>
            </a:r>
            <a:r>
              <a:rPr lang="ru-RU" sz="2400" b="1" dirty="0" smtClean="0">
                <a:solidFill>
                  <a:srgbClr val="0000FF"/>
                </a:solidFill>
                <a:uFill>
                  <a:solidFill>
                    <a:srgbClr val="538235"/>
                  </a:solidFill>
                </a:uFill>
                <a:latin typeface="Arial" panose="020B0604020202020204" pitchFamily="34" charset="0"/>
                <a:cs typeface="Arial" panose="020B0604020202020204" pitchFamily="34" charset="0"/>
              </a:rPr>
              <a:t>РФ по приоритетным направлениям </a:t>
            </a:r>
            <a:r>
              <a:rPr lang="ru-RU" sz="2400" b="1" spc="-5" dirty="0" smtClean="0">
                <a:solidFill>
                  <a:srgbClr val="C00000"/>
                </a:solidFill>
                <a:uFill>
                  <a:solidFill>
                    <a:srgbClr val="000000"/>
                  </a:solidFill>
                </a:uFill>
                <a:latin typeface="Arial" panose="020B0604020202020204" pitchFamily="34" charset="0"/>
                <a:cs typeface="Arial" panose="020B0604020202020204" pitchFamily="34" charset="0"/>
              </a:rPr>
              <a:t>МОГУТ</a:t>
            </a:r>
            <a:r>
              <a:rPr lang="ru-RU" sz="2400" b="1" spc="-15" dirty="0" smtClean="0">
                <a:solidFill>
                  <a:srgbClr val="C00000"/>
                </a:solidFill>
                <a:uFill>
                  <a:solidFill>
                    <a:srgbClr val="000000"/>
                  </a:solidFill>
                </a:uFill>
                <a:latin typeface="Arial" panose="020B0604020202020204" pitchFamily="34" charset="0"/>
                <a:cs typeface="Arial" panose="020B0604020202020204" pitchFamily="34" charset="0"/>
              </a:rPr>
              <a:t> </a:t>
            </a:r>
            <a:r>
              <a:rPr lang="ru-RU" sz="2400" b="1" spc="-5" dirty="0">
                <a:solidFill>
                  <a:srgbClr val="C00000"/>
                </a:solidFill>
                <a:uFill>
                  <a:solidFill>
                    <a:srgbClr val="000000"/>
                  </a:solidFill>
                </a:uFill>
                <a:latin typeface="Arial" panose="020B0604020202020204" pitchFamily="34" charset="0"/>
                <a:cs typeface="Arial" panose="020B0604020202020204" pitchFamily="34" charset="0"/>
              </a:rPr>
              <a:t>ПОДАВАТЬ </a:t>
            </a:r>
            <a:r>
              <a:rPr lang="ru-RU" sz="2400" b="1" spc="-5" dirty="0">
                <a:solidFill>
                  <a:srgbClr val="0000FF"/>
                </a:solidFill>
                <a:latin typeface="Arial" panose="020B0604020202020204" pitchFamily="34" charset="0"/>
                <a:cs typeface="Arial" panose="020B0604020202020204" pitchFamily="34" charset="0"/>
              </a:rPr>
              <a:t>документы </a:t>
            </a:r>
            <a:r>
              <a:rPr lang="ru-RU" sz="2400" b="1" spc="-5" dirty="0" smtClean="0">
                <a:solidFill>
                  <a:srgbClr val="0000FF"/>
                </a:solidFill>
                <a:latin typeface="Arial" panose="020B0604020202020204" pitchFamily="34" charset="0"/>
                <a:cs typeface="Arial" panose="020B0604020202020204" pitchFamily="34" charset="0"/>
              </a:rPr>
              <a:t>на стипендию Правительства РФ и Президента РФ по общему конкурсу </a:t>
            </a:r>
            <a:endParaRPr lang="ru-RU" sz="2400" b="1" spc="-5"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4905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486</TotalTime>
  <Words>694</Words>
  <Application>Microsoft Office PowerPoint</Application>
  <PresentationFormat>Произвольный</PresentationFormat>
  <Paragraphs>95</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О стипендиях Правительства РФ для студентов организаций, осуществляющих образовательную деятельность, обучающихся по образовательным программам высшего образования по очной форме по специальностям или направлениям подготовки, соответствующим приоритетным направлениям модернизации и технологического развития российской экономики"</vt:lpstr>
      <vt:lpstr>Принять участие в конкурсе могут обучающиеся (на момент подачи документов): </vt:lpstr>
      <vt:lpstr>Приоритетные направления</vt:lpstr>
      <vt:lpstr>Презентация PowerPoint</vt:lpstr>
      <vt:lpstr>Презентация PowerPoint</vt:lpstr>
      <vt:lpstr>Презентация PowerPoint</vt:lpstr>
      <vt:lpstr>Презентация PowerPoint</vt:lpstr>
      <vt:lpstr>Сроки подачи документов: после окончания летней или зимней сессии</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стипендиях Правительства Российской Федерации для студентов (курсантов, слушателей) организаций, осуществляющих образовательную деятельность, обучающихся по образовательным программам высшего образования по очной форме по специальностям или направлениям подготовки, соответствующим приоритетным направлениям модернизации и технологического развития российской экономики" (с изменениями и дополнениями)</dc:title>
  <dc:creator>Admin</dc:creator>
  <cp:lastModifiedBy>Пользователь</cp:lastModifiedBy>
  <cp:revision>39</cp:revision>
  <dcterms:created xsi:type="dcterms:W3CDTF">2024-03-07T03:59:33Z</dcterms:created>
  <dcterms:modified xsi:type="dcterms:W3CDTF">2024-05-21T10:01:08Z</dcterms:modified>
</cp:coreProperties>
</file>