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68" r:id="rId2"/>
    <p:sldId id="269" r:id="rId3"/>
    <p:sldId id="274" r:id="rId4"/>
    <p:sldId id="276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8" autoAdjust="0"/>
  </p:normalViewPr>
  <p:slideViewPr>
    <p:cSldViewPr snapToGrid="0">
      <p:cViewPr varScale="1">
        <p:scale>
          <a:sx n="110" d="100"/>
          <a:sy n="110" d="100"/>
        </p:scale>
        <p:origin x="-55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038537-EF42-4393-939F-CAF330A8F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113C854-76A1-4278-93EA-DA095032C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E18E9C-D3E0-4DCE-91C1-031F80D6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0AA348-49A4-4EB7-A9EB-8D15CAD2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892D0B-20EA-4C47-B3B1-EDBDC49F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3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C62A97-171B-438F-BCAB-F7D2DE57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819A20-56F7-4D49-B32D-036B603AE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A7451F-A4EF-4E5C-93AC-EFA8C4C4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47D27F-8929-456D-AAF6-C2399C21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79D0D8-E0BE-47E0-9136-CDAF59D1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67CE843-9931-4E4E-AD9A-900C736F9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B5A8FA8-F99A-499D-9276-3C6C4971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ECB758-2C36-4348-B388-7C456089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828B53-7E66-47C8-A546-4C02A4E5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3B951A-118D-4AB3-8BDB-E51CC102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2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AE5E45-2A88-4215-A5C8-9165B83E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5778F6-76B2-4DA5-9E17-A5821855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101AD13-20A6-41F5-81C2-E216DBB3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5F25A-82C0-4535-9836-9827E583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B85C9C7-61DE-4C26-8274-D9440C6E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2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D4A16B-3125-4130-98AD-743C9519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E5A008-A771-470B-B58A-A4124F8C8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89298E-127B-4D05-BB97-5D917A00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AB761FA-BDEC-4639-94A0-D8F01E87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16B47F-89ED-4A49-AD50-A060E67E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3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1EE44D-E317-4F95-9676-7DC87155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DE0565-1DCE-4847-9631-3F415F2D2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20F8158-8F9D-4831-8EF3-7FC6618AA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56F516B-B25E-430D-B96A-A1B3E6FC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E9F7B23-0101-4E3F-90EC-CB37F9DD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1FE2E3-1941-4A39-9F93-CA741570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9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E27E83-76AB-4F19-BF69-FBA8234E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28DBE5-2AEF-4729-8797-32D20950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1AD42A-4CE2-42CD-8E62-1B4A88255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CC27CE-B5C4-47CF-BC51-FB5A28171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F2B5418-EFED-46F7-BA17-F084CDB9C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011FF19-087D-4284-B433-033F757E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8C31375-8808-4C87-A4FF-06CCC361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A47AEB8-6E30-472F-810B-4C7F9A41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2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0DF845-4EA9-4F1A-90EF-5AABF629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04C628-951E-4BCF-A7AF-75228F93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940376E-EA35-4C0E-8524-31D488E7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CD75B20-9F0F-40D7-A38C-EDA1D0EB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3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67D5127-B356-4D07-8362-D35AB1B9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D3150CA-0EEF-4CDE-94DA-B200CDA2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CCAC77-A166-4AEA-A681-9272A168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2A7D82-4E36-4259-85FC-F246D98E3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6D3632-6899-46EB-8040-1B0A8E842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7A00DC7-E343-43D6-B845-83DE03E8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26E371C-FE15-442C-831F-1213F8EA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EDDCA12-7644-464B-9FF4-640587A8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76CFA2F-66B1-4D60-BAEE-2E1A3823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8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4F8AFF-5A01-4F1B-9795-C5416F23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11E3A05-5AB5-48AB-A2C4-0B93D4790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2B1C451-3C04-42D8-8DEE-DEE64015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666CF35-F36F-484B-8D0E-6725F113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B37CC1A-C60D-4EE9-98AB-0F99F48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FC131D-A6D3-43D8-B9F5-41C7A111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63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324757-5B0A-4CC9-9367-A61EFCA4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198214-821F-4607-BEDB-68C0F215F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2EBB85-02CF-44C5-B182-571F58DFD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CBEB-283B-46D2-BDD3-A8E7880CC428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E9443C-0B9D-449C-986C-1B3353B80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92DFC4-8913-45D2-8085-6083BB3CF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0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09" y="1537856"/>
            <a:ext cx="11388437" cy="336835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стипендиях Правительства РФ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студентов организаций, осуществляющих образовательную деятельность, обучающихся по образовательным программам высшего образования по очной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форме (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общий конкурс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71387"/>
            <a:ext cx="11737606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spc="-5" dirty="0">
                <a:solidFill>
                  <a:srgbClr val="002060"/>
                </a:solidFill>
                <a:latin typeface="Arial"/>
                <a:cs typeface="Arial"/>
              </a:rPr>
              <a:t>П</a:t>
            </a:r>
            <a:r>
              <a:rPr sz="4000" b="1" spc="-5" dirty="0" err="1">
                <a:solidFill>
                  <a:srgbClr val="002060"/>
                </a:solidFill>
                <a:latin typeface="Arial"/>
                <a:cs typeface="Arial"/>
              </a:rPr>
              <a:t>ринять</a:t>
            </a:r>
            <a:r>
              <a:rPr sz="4000" b="1" spc="-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2060"/>
                </a:solidFill>
                <a:latin typeface="Arial"/>
                <a:cs typeface="Arial"/>
              </a:rPr>
              <a:t>участие</a:t>
            </a:r>
            <a:r>
              <a:rPr sz="40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sz="4000" b="1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15" dirty="0" err="1">
                <a:solidFill>
                  <a:srgbClr val="002060"/>
                </a:solidFill>
                <a:latin typeface="Arial"/>
                <a:cs typeface="Arial"/>
              </a:rPr>
              <a:t>конкурсе</a:t>
            </a:r>
            <a:r>
              <a:rPr lang="ru-RU" sz="4000" b="1" spc="-15" dirty="0">
                <a:solidFill>
                  <a:srgbClr val="002060"/>
                </a:solidFill>
                <a:latin typeface="Arial"/>
                <a:cs typeface="Arial"/>
              </a:rPr>
              <a:t> могут </a:t>
            </a:r>
            <a:r>
              <a:rPr lang="ru-RU" sz="4000" b="1" spc="-15" dirty="0" smtClean="0">
                <a:solidFill>
                  <a:srgbClr val="002060"/>
                </a:solidFill>
                <a:latin typeface="Arial"/>
                <a:cs typeface="Arial"/>
              </a:rPr>
              <a:t>обучающиеся (на момент подачи документов): </a:t>
            </a:r>
            <a:endParaRPr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9167254" y="6087291"/>
            <a:ext cx="2015426" cy="600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D32940-448C-4A22-AB52-2E524C06A99A}"/>
              </a:ext>
            </a:extLst>
          </p:cNvPr>
          <p:cNvSpPr txBox="1"/>
          <p:nvPr/>
        </p:nvSpPr>
        <p:spPr>
          <a:xfrm>
            <a:off x="869577" y="2193564"/>
            <a:ext cx="38548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endParaRPr lang="ru-RU" sz="4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endParaRPr lang="ru-RU" sz="4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Магистратуры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авая фигурная скобка 23">
            <a:extLst>
              <a:ext uri="{FF2B5EF4-FFF2-40B4-BE49-F238E27FC236}">
                <a16:creationId xmlns:a16="http://schemas.microsoft.com/office/drawing/2014/main" xmlns="" id="{4ECBC387-4D04-4EBE-98A2-F43813654204}"/>
              </a:ext>
            </a:extLst>
          </p:cNvPr>
          <p:cNvSpPr/>
          <p:nvPr/>
        </p:nvSpPr>
        <p:spPr>
          <a:xfrm>
            <a:off x="4930588" y="1986532"/>
            <a:ext cx="385483" cy="401085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57F4B5-884A-42ED-822A-CEDCBEBF0957}"/>
              </a:ext>
            </a:extLst>
          </p:cNvPr>
          <p:cNvSpPr txBox="1"/>
          <p:nvPr/>
        </p:nvSpPr>
        <p:spPr>
          <a:xfrm>
            <a:off x="5522259" y="2671826"/>
            <a:ext cx="63156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Очная форма обучения</a:t>
            </a:r>
          </a:p>
          <a:p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бюджетная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форма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финансирования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B640D2-4FF2-4DD6-9537-1150094C9DA7}"/>
              </a:ext>
            </a:extLst>
          </p:cNvPr>
          <p:cNvSpPr txBox="1"/>
          <p:nvPr/>
        </p:nvSpPr>
        <p:spPr>
          <a:xfrm>
            <a:off x="416768" y="312162"/>
            <a:ext cx="106555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для получения стипендии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CC9E643-317F-4DB8-AB04-04EC359C3DD1}"/>
              </a:ext>
            </a:extLst>
          </p:cNvPr>
          <p:cNvSpPr txBox="1"/>
          <p:nvPr/>
        </p:nvSpPr>
        <p:spPr>
          <a:xfrm>
            <a:off x="416768" y="1188619"/>
            <a:ext cx="1158277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студентом в течении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последних 2 семестров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оценок «отлично» и «хорошо», при наличии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50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процентов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оценок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«отлично»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 общего количества полученных оценок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академической задолженности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 весь период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Магистранты 1 курса предоставляют сведения об успеваемости первой зимней сессии и оценки диплома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студентом в течение 2 лет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предшествующих назначению стипендии, следующих результатов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победа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конкурсах, олимпиадах, фестивалях, соревнованиях/состязаниях и других научных, научно-технических и творческих конкурсных мероприятиях (международного, всероссийского, регионального,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внутривузовского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уровня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по профилю подготовки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CC9E643-317F-4DB8-AB04-04EC359C3DD1}"/>
              </a:ext>
            </a:extLst>
          </p:cNvPr>
          <p:cNvSpPr txBox="1"/>
          <p:nvPr/>
        </p:nvSpPr>
        <p:spPr>
          <a:xfrm>
            <a:off x="159657" y="230676"/>
            <a:ext cx="115827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статьи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опубликованные в центральных изданиях Российской Федерации и за рубежом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57" y="1200172"/>
            <a:ext cx="11719095" cy="32409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C9E643-317F-4DB8-AB04-04EC359C3DD1}"/>
              </a:ext>
            </a:extLst>
          </p:cNvPr>
          <p:cNvSpPr txBox="1"/>
          <p:nvPr/>
        </p:nvSpPr>
        <p:spPr>
          <a:xfrm>
            <a:off x="295979" y="4625833"/>
            <a:ext cx="115827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РИД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(патент, свидетельство на Базу данных или ПЭВМ);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заявки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российские и зарубежные охранные документы (патенты, свидетельства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10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EEDC217-53B9-48ED-B4A3-E7ACF26C7F30}"/>
              </a:ext>
            </a:extLst>
          </p:cNvPr>
          <p:cNvSpPr txBox="1"/>
          <p:nvPr/>
        </p:nvSpPr>
        <p:spPr>
          <a:xfrm>
            <a:off x="420641" y="4675843"/>
            <a:ext cx="1188970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lang="ru-RU" sz="28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Обучающиеся, подающие документы на стипендию </a:t>
            </a:r>
            <a:r>
              <a:rPr lang="ru-RU" sz="2800" b="1" spc="-5" dirty="0">
                <a:solidFill>
                  <a:srgbClr val="00206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2800" b="1" dirty="0">
                <a:solidFill>
                  <a:srgbClr val="00206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2800" b="1" spc="-5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МОГУТ</a:t>
            </a:r>
            <a:r>
              <a:rPr lang="ru-RU" sz="2800" b="1" spc="-15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ПОДАВАТЬ </a:t>
            </a:r>
            <a:r>
              <a:rPr lang="ru-RU" sz="28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</a:t>
            </a:r>
            <a:endParaRPr lang="ru-RU" sz="2800" b="1" spc="-5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lang="ru-RU" sz="28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стипендию </a:t>
            </a:r>
            <a:r>
              <a:rPr lang="ru-RU" sz="2800" b="1" dirty="0">
                <a:solidFill>
                  <a:srgbClr val="00206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Президента </a:t>
            </a:r>
            <a:r>
              <a:rPr lang="ru-RU" sz="2800" b="1" dirty="0" smtClean="0">
                <a:solidFill>
                  <a:srgbClr val="00206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sz="2800" b="1" spc="-5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0641" y="417490"/>
            <a:ext cx="10515600" cy="7621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подачи документов:</a:t>
            </a:r>
            <a:b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Февраль-март текущего года на стипендию в следующем году</a:t>
            </a:r>
            <a:endParaRPr lang="ru-RU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0641" y="2308218"/>
            <a:ext cx="10515600" cy="578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стипендии – </a:t>
            </a: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1440 руб./ мес.</a:t>
            </a:r>
            <a:endParaRPr lang="ru-RU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864" y="3131467"/>
            <a:ext cx="1167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назначения – </a:t>
            </a: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год (с 1 сентября)</a:t>
            </a:r>
            <a:endParaRPr lang="ru-RU" sz="3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231</Words>
  <Application>Microsoft Office PowerPoint</Application>
  <PresentationFormat>Произвольный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 стипендиях Правительства РФ для студентов организаций, осуществляющих образовательную деятельность, обучающихся по образовательным программам высшего образования по очной форме (общий конкурс)</vt:lpstr>
      <vt:lpstr>Принять участие в конкурсе могут обучающиеся (на момент подачи документов):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стипендиях Правительства Российской Федерации для студентов (курсантов, слушателей) организаций, осуществляющих образовательную деятельность, обучающихся по образовательным программам высшего образования по очной форме по специальностям или направлениям подготовки, соответствующим приоритетным направлениям модернизации и технологического развития российской экономики" (с изменениями и дополнениями)</dc:title>
  <dc:creator>Admin</dc:creator>
  <cp:lastModifiedBy>Пользователь</cp:lastModifiedBy>
  <cp:revision>39</cp:revision>
  <dcterms:created xsi:type="dcterms:W3CDTF">2024-03-07T03:59:33Z</dcterms:created>
  <dcterms:modified xsi:type="dcterms:W3CDTF">2024-03-20T13:01:52Z</dcterms:modified>
</cp:coreProperties>
</file>