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9"/>
  </p:notesMasterIdLst>
  <p:sldIdLst>
    <p:sldId id="265" r:id="rId2"/>
    <p:sldId id="379" r:id="rId3"/>
    <p:sldId id="382" r:id="rId4"/>
    <p:sldId id="287" r:id="rId5"/>
    <p:sldId id="286" r:id="rId6"/>
    <p:sldId id="380" r:id="rId7"/>
    <p:sldId id="38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айцев Александр Вадимович" initials="ЗАВ" lastIdx="22" clrIdx="0">
    <p:extLst>
      <p:ext uri="{19B8F6BF-5375-455C-9EA6-DF929625EA0E}">
        <p15:presenceInfo xmlns:p15="http://schemas.microsoft.com/office/powerpoint/2012/main" userId="S-1-5-21-3296183432-3751198863-3239894701-2147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86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54B46-E74A-4770-BA1B-EB6ABC5425FF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B265B-ED75-4C91-ACFC-2D1793605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8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7FC94-A055-49C7-9C62-2216D64C06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52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7FC94-A055-49C7-9C62-2216D64C06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4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E93F4B0C-6680-45FE-A925-CFB5EEAFAD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02FDB5E6-66C1-4C33-94A9-F52D8E84DF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3CF4DD55-4D46-49EA-9422-F25A49836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AED6ED1-A197-4451-B3EB-25B7325867E0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DBF5305C-6D41-4D5D-BF10-F9B43F304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AFA7D562-5F9D-4F69-8D1B-6F0F6964DF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D2E0875A-731F-4A11-8646-14B5C0407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E3F9DF1-7EE7-4144-A6FE-72AEB68D0299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DBF5305C-6D41-4D5D-BF10-F9B43F304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AFA7D562-5F9D-4F69-8D1B-6F0F6964DF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D2E0875A-731F-4A11-8646-14B5C0407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E3F9DF1-7EE7-4144-A6FE-72AEB68D0299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21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DBF5305C-6D41-4D5D-BF10-F9B43F304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AFA7D562-5F9D-4F69-8D1B-6F0F6964DF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D2E0875A-731F-4A11-8646-14B5C0407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E3F9DF1-7EE7-4144-A6FE-72AEB68D0299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2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7A75B-0433-4147-BFD6-28E06AC74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737A38-3880-47E6-A21F-50F3DB7A6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8DB197-EA09-4F19-A252-814EAC0C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13F26-8610-4502-81B2-044FFF952A9D}" type="datetimeFigureOut">
              <a:rPr lang="ru-RU" smtClean="0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9C023C-1EB2-4EE8-964C-D641C6C4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8D9E7-380D-4CEF-9D08-4CFCA7A5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B313E-3D9F-4E36-8D4B-37DE118E86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542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8C5CB-DA0A-47F3-924D-04B23C90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6BA265-BE33-4176-B875-56CF877B8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6699E-88E9-43D5-881F-55F28B42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E8E98-8C50-4B0D-A3D5-625BBCEA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E3F12-6265-4B94-92B7-595AB68A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8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C8AD04-1932-496E-BF8A-AA3551F46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740A5F-98D8-481E-B227-2FB673101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37128E-6EE2-4B2B-88A0-C2C3C606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F5AD6-89A4-4152-AA4A-53C18D6C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A6AD9D-A07E-476E-8D0C-A1DB53A1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5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67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6C940-CDDE-4702-88C4-CE51C049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43644-918D-4F49-8D5E-7DE225B0D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706A36-9EF4-4F97-81F6-17C7DBAD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7079F-E892-4D29-A83F-25AE2567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52F075-D90A-4A95-BB21-1FD74BDC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637AD-A311-4257-A3B7-3C0DB7BA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144FBF-F54A-425E-B38B-21F77AB0B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97C667-CC93-4488-B9D4-9F1DBEC1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946E31-6FC2-449D-8E34-A1694DB83BA8}" type="datetimeFigureOut">
              <a:rPr lang="ru-RU" smtClean="0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28CDAB-2F28-40DE-B80B-9CC9027C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C4FD73-B631-4056-9840-EFD72944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230AB-E573-4D41-88DE-15454E74AD2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31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45DD5-AF2A-45E7-BB04-AD8DF129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54482F-388D-41FC-A3D8-538735FDF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7F2FFE-DE96-46AE-81B8-B7BC60582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20AF4A-AFA1-4DF9-BA2E-220F4B68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BAAE99-592B-43B9-BE86-2184A336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D15077-4446-44A5-A4A2-F4690756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6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EF5E7-33E1-451D-A44F-48DAD495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5AE33C-D991-4BD7-9F55-EA5104667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21491B-091B-446F-AA93-500C77ACD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A50C83-B38E-40C3-A6F2-F17C6680E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C244F5-0FAD-457E-92A7-C6AF506BB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38C5F0-E5E7-45E8-B223-F9847523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E0D355-3074-4C97-97EC-38F0434A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A53A54-6DA9-4A3F-B84C-80EB2858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4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C1CB6-086A-4FE8-A60F-EECAF2D6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061CF2-7EA5-41F0-8A29-E49FC4C3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FEB677-0CF9-4B64-A055-9E0C48EE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AB2F6F-3283-4525-8469-FCBDC524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9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B14A92-21E8-42ED-A0AB-1CB64B0D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743477-A0C4-4222-BE5B-2DE16793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98EFFA-01C4-463A-A29D-E68EC6DA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5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AB587-9186-4456-ABB6-4E5E528C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44548F-BDBD-4DBA-B506-33CC3C748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3495A7-EC1D-49CC-80BE-E8E869B45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6E62E5-69FB-4136-85FB-3F5A8489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C1130E-492C-4F8D-A92F-F0C1B8BA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B809BD-D1E3-4520-B021-707EA01F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6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8D793-4F18-4F12-8CDB-CE5A0B25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D6F62F-D725-4FE1-B427-82EECD774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0B152C-03AA-4BFB-A6DC-33E6A7B57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E28DE8-DE1F-43BC-81E4-512031DE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12D7EE-B74C-42F6-8980-EBEC5F4F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E92A91-7126-4884-ACA8-500DED91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D3C42-5875-4718-9A2B-5BECB179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92D434-32E8-4E02-B359-16FCEBE1B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213B40-11BC-46CC-A3CC-9D94CA5B9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F676C-D8E2-468E-8008-864D500A7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E25C7A-5264-42C3-91EA-465F52A53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8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katerinburg.hh.ru/vacancy/468081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lyamovaNV\Desktop\Новая папка (2)\фон.png">
            <a:extLst>
              <a:ext uri="{FF2B5EF4-FFF2-40B4-BE49-F238E27FC236}">
                <a16:creationId xmlns:a16="http://schemas.microsoft.com/office/drawing/2014/main" id="{2336EB97-6864-4E39-9A3B-05EC63C2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5">
            <a:extLst>
              <a:ext uri="{FF2B5EF4-FFF2-40B4-BE49-F238E27FC236}">
                <a16:creationId xmlns:a16="http://schemas.microsoft.com/office/drawing/2014/main" id="{17412A37-9F00-4EE9-A0BD-C25687C2C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4" y="3028950"/>
            <a:ext cx="60135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Мы – </a:t>
            </a:r>
            <a:r>
              <a:rPr lang="ru-RU" alt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Делобанк</a:t>
            </a:r>
            <a:r>
              <a:rPr lang="ru-RU" alt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приятно познакомиться </a:t>
            </a:r>
            <a:r>
              <a:rPr lang="ru-RU" altLang="ru-RU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ru-RU" alt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6" name="Picture 3" descr="C:\Users\GalyamovaNV\Desktop\Новая папка (2)\Дело банк.png">
            <a:extLst>
              <a:ext uri="{FF2B5EF4-FFF2-40B4-BE49-F238E27FC236}">
                <a16:creationId xmlns:a16="http://schemas.microsoft.com/office/drawing/2014/main" id="{E244E0DA-1017-4B2D-9EBB-A13CF9A2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" y="1107282"/>
            <a:ext cx="1550194" cy="3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9711" y="552898"/>
            <a:ext cx="1847033" cy="190074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875007" y="552898"/>
            <a:ext cx="143350" cy="142541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sz="855" u="heavy" spc="-30" dirty="0">
                <a:solidFill>
                  <a:srgbClr val="FFFFFF"/>
                </a:solidFill>
                <a:uFill>
                  <a:solidFill>
                    <a:srgbClr val="F89B5E"/>
                  </a:solidFill>
                </a:uFill>
                <a:latin typeface="Tahoma"/>
                <a:cs typeface="Tahoma"/>
              </a:rPr>
              <a:t> </a:t>
            </a:r>
            <a:r>
              <a:rPr sz="855" u="heavy" spc="-86" dirty="0">
                <a:solidFill>
                  <a:srgbClr val="FFFFFF"/>
                </a:solidFill>
                <a:uFill>
                  <a:solidFill>
                    <a:srgbClr val="F89B5E"/>
                  </a:solidFill>
                </a:uFill>
                <a:latin typeface="Tahoma"/>
                <a:cs typeface="Tahoma"/>
              </a:rPr>
              <a:t> </a:t>
            </a:r>
            <a:endParaRPr sz="855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D1A9F748-BA62-4FF4-8636-38C9CC5381FC}"/>
              </a:ext>
            </a:extLst>
          </p:cNvPr>
          <p:cNvSpPr txBox="1">
            <a:spLocks/>
          </p:cNvSpPr>
          <p:nvPr/>
        </p:nvSpPr>
        <p:spPr>
          <a:xfrm>
            <a:off x="817026" y="2758739"/>
            <a:ext cx="7417656" cy="3945372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algn="ctr" defTabSz="781903">
              <a:spcBef>
                <a:spcPts val="45"/>
              </a:spcBef>
            </a:pPr>
            <a:r>
              <a:rPr lang="ru-RU" altLang="ru-RU" dirty="0" err="1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Делобанк</a:t>
            </a:r>
            <a:r>
              <a:rPr lang="ru-RU" altLang="ru-RU" sz="1600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altLang="ru-RU" sz="1600" dirty="0">
                <a:latin typeface="Century Gothic" panose="020B0502020202020204" pitchFamily="34" charset="0"/>
                <a:ea typeface="+mn-ea"/>
                <a:cs typeface="+mn-cs"/>
              </a:rPr>
              <a:t>— федеральный онлайн-банк для бизнеса, входящий в финансовую группу </a:t>
            </a:r>
            <a:r>
              <a:rPr lang="ru-RU" altLang="ru-RU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СКБ-Банка.</a:t>
            </a: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r>
              <a:rPr lang="ru-RU" altLang="ru-RU" sz="1600" dirty="0">
                <a:latin typeface="Century Gothic" panose="020B0502020202020204" pitchFamily="34" charset="0"/>
                <a:ea typeface="+mn-ea"/>
                <a:cs typeface="+mn-cs"/>
              </a:rPr>
              <a:t>Наш акционер — ведущая российская финансово-промышленная </a:t>
            </a:r>
            <a:r>
              <a:rPr lang="ru-RU" altLang="ru-RU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Группа Синара. </a:t>
            </a: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r>
              <a:rPr lang="ru-RU" altLang="ru-RU" sz="1600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altLang="ru-RU" sz="1600" b="1" dirty="0">
                <a:latin typeface="Century Gothic" panose="020B0502020202020204" pitchFamily="34" charset="0"/>
                <a:ea typeface="+mn-ea"/>
                <a:cs typeface="+mn-cs"/>
              </a:rPr>
              <a:t>Наша миссия </a:t>
            </a:r>
            <a:r>
              <a:rPr lang="ru-RU" altLang="ru-RU" sz="1600" dirty="0">
                <a:latin typeface="Century Gothic" panose="020B0502020202020204" pitchFamily="34" charset="0"/>
                <a:ea typeface="+mn-ea"/>
                <a:cs typeface="+mn-cs"/>
              </a:rPr>
              <a:t>— сформировать среду, в которой бизнесу будет легко работать, легко создавать и развивать долгосрочные проекты.</a:t>
            </a: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r>
              <a:rPr lang="ru-RU" altLang="ru-RU" sz="1600" dirty="0">
                <a:latin typeface="Century Gothic" panose="020B0502020202020204" pitchFamily="34" charset="0"/>
                <a:ea typeface="+mn-ea"/>
                <a:cs typeface="+mn-cs"/>
              </a:rPr>
              <a:t>Мы – новаторы на рынке банковских услуг и занимаем лидирующие позиции.</a:t>
            </a:r>
          </a:p>
          <a:p>
            <a:pPr marL="5776" algn="ctr" defTabSz="781903">
              <a:spcBef>
                <a:spcPts val="45"/>
              </a:spcBef>
            </a:pPr>
            <a:endParaRPr lang="ru-RU" sz="1600" b="1" kern="0" spc="4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br>
              <a:rPr lang="ru-RU" sz="2400" b="1" kern="0" spc="4" dirty="0">
                <a:solidFill>
                  <a:prstClr val="white">
                    <a:lumMod val="50000"/>
                  </a:prstClr>
                </a:solidFill>
                <a:latin typeface="Calibri"/>
              </a:rPr>
            </a:br>
            <a:endParaRPr lang="ru-RU" b="1" kern="0" spc="4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id="{DED5F62B-11B2-4766-BA1A-8BB23135E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38354" y="417136"/>
            <a:ext cx="3175000" cy="556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69A7B2-B93B-4798-B4F4-C7FC6D357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778" y="1094658"/>
            <a:ext cx="3764443" cy="14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8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875007" y="552898"/>
            <a:ext cx="143350" cy="142541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sz="855" u="heavy" spc="-30" dirty="0">
                <a:solidFill>
                  <a:srgbClr val="FFFFFF"/>
                </a:solidFill>
                <a:uFill>
                  <a:solidFill>
                    <a:srgbClr val="F89B5E"/>
                  </a:solidFill>
                </a:uFill>
                <a:latin typeface="Tahoma"/>
                <a:cs typeface="Tahoma"/>
              </a:rPr>
              <a:t> </a:t>
            </a:r>
            <a:r>
              <a:rPr sz="855" u="heavy" spc="-86" dirty="0">
                <a:solidFill>
                  <a:srgbClr val="FFFFFF"/>
                </a:solidFill>
                <a:uFill>
                  <a:solidFill>
                    <a:srgbClr val="F89B5E"/>
                  </a:solidFill>
                </a:uFill>
                <a:latin typeface="Tahoma"/>
                <a:cs typeface="Tahoma"/>
              </a:rPr>
              <a:t> </a:t>
            </a:r>
            <a:endParaRPr sz="855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D1A9F748-BA62-4FF4-8636-38C9CC5381FC}"/>
              </a:ext>
            </a:extLst>
          </p:cNvPr>
          <p:cNvSpPr txBox="1">
            <a:spLocks/>
          </p:cNvSpPr>
          <p:nvPr/>
        </p:nvSpPr>
        <p:spPr>
          <a:xfrm>
            <a:off x="741525" y="1299054"/>
            <a:ext cx="7417656" cy="7638691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algn="ctr" defTabSz="781903">
              <a:spcBef>
                <a:spcPts val="45"/>
              </a:spcBef>
            </a:pPr>
            <a:r>
              <a:rPr lang="ru-RU" altLang="ru-RU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Нам всего 3 года, но мы многого достигли и многим гордимся:</a:t>
            </a: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r>
              <a:rPr lang="ru-RU" altLang="ru-RU" sz="1600" dirty="0">
                <a:latin typeface="Century Gothic" panose="020B0502020202020204" pitchFamily="34" charset="0"/>
                <a:ea typeface="+mn-ea"/>
                <a:cs typeface="+mn-cs"/>
              </a:rPr>
              <a:t>Инновация и эффективность – это то, что объединяет нашу </a:t>
            </a:r>
            <a:r>
              <a:rPr lang="ru-RU" altLang="ru-RU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Команду</a:t>
            </a:r>
            <a:r>
              <a:rPr lang="ru-RU" altLang="ru-RU" sz="1600" dirty="0">
                <a:latin typeface="Century Gothic" panose="020B0502020202020204" pitchFamily="34" charset="0"/>
                <a:ea typeface="+mn-ea"/>
                <a:cs typeface="+mn-cs"/>
              </a:rPr>
              <a:t> и то, какими видят нас наши </a:t>
            </a:r>
            <a:r>
              <a:rPr lang="ru-RU" altLang="ru-RU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Клиенты.</a:t>
            </a:r>
          </a:p>
          <a:p>
            <a:pPr marL="5776" algn="ctr" defTabSz="781903">
              <a:spcBef>
                <a:spcPts val="45"/>
              </a:spcBef>
            </a:pPr>
            <a:endParaRPr lang="ru-RU" altLang="ru-RU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r>
              <a:rPr lang="ru-RU" altLang="ru-RU" dirty="0">
                <a:latin typeface="Century Gothic" panose="020B0502020202020204" pitchFamily="34" charset="0"/>
                <a:ea typeface="+mn-ea"/>
                <a:cs typeface="+mn-cs"/>
              </a:rPr>
              <a:t>Основа нашей философии – </a:t>
            </a:r>
            <a:r>
              <a:rPr lang="ru-RU" altLang="ru-RU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сильные люди меняют мир</a:t>
            </a:r>
            <a:r>
              <a:rPr lang="ru-RU" altLang="ru-RU" dirty="0">
                <a:latin typeface="Century Gothic" panose="020B0502020202020204" pitchFamily="34" charset="0"/>
                <a:ea typeface="+mn-ea"/>
                <a:cs typeface="+mn-cs"/>
              </a:rPr>
              <a:t>, и мы делаем это каждый день.</a:t>
            </a:r>
          </a:p>
          <a:p>
            <a:pPr marL="5776" algn="ctr" defTabSz="781903">
              <a:spcBef>
                <a:spcPts val="45"/>
              </a:spcBef>
            </a:pPr>
            <a:endParaRPr lang="ru-RU" altLang="ru-RU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r>
              <a:rPr lang="ru-RU" altLang="ru-RU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Дело</a:t>
            </a:r>
            <a:r>
              <a:rPr lang="ru-RU" altLang="ru-RU" dirty="0">
                <a:latin typeface="Century Gothic" panose="020B0502020202020204" pitchFamily="34" charset="0"/>
                <a:ea typeface="+mn-ea"/>
                <a:cs typeface="+mn-cs"/>
              </a:rPr>
              <a:t> – не просто банк, это пространство, в котором наши сотрудники растут вместе с бизнесом.</a:t>
            </a:r>
          </a:p>
          <a:p>
            <a:pPr marL="5776" algn="ctr" defTabSz="781903">
              <a:spcBef>
                <a:spcPts val="45"/>
              </a:spcBef>
            </a:pPr>
            <a:endParaRPr lang="ru-RU" altLang="ru-RU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r>
              <a:rPr lang="ru-RU" altLang="ru-RU" dirty="0">
                <a:latin typeface="Century Gothic" panose="020B0502020202020204" pitchFamily="34" charset="0"/>
                <a:ea typeface="+mn-ea"/>
                <a:cs typeface="+mn-cs"/>
              </a:rPr>
              <a:t>Добро пожаловать к нам!</a:t>
            </a: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5776" algn="ctr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5776" defTabSz="781903">
              <a:spcBef>
                <a:spcPts val="45"/>
              </a:spcBef>
            </a:pPr>
            <a:endParaRPr lang="ru-RU" altLang="ru-RU" sz="1600" dirty="0">
              <a:solidFill>
                <a:srgbClr val="C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defTabSz="781903">
              <a:spcBef>
                <a:spcPts val="45"/>
              </a:spcBef>
            </a:pPr>
            <a:endParaRPr lang="ru-RU" altLang="ru-RU" sz="1600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endParaRPr lang="ru-RU" sz="1600" b="1" kern="0" spc="4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marL="5776" algn="ctr" defTabSz="781903">
              <a:spcBef>
                <a:spcPts val="45"/>
              </a:spcBef>
            </a:pPr>
            <a:br>
              <a:rPr lang="ru-RU" sz="2400" b="1" kern="0" spc="4" dirty="0">
                <a:solidFill>
                  <a:prstClr val="white">
                    <a:lumMod val="50000"/>
                  </a:prstClr>
                </a:solidFill>
                <a:latin typeface="Calibri"/>
              </a:rPr>
            </a:br>
            <a:endParaRPr lang="ru-RU" b="1" kern="0" spc="4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id="{DED5F62B-11B2-4766-BA1A-8BB23135E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8354" y="417136"/>
            <a:ext cx="3175000" cy="556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FE3BA4-D365-400F-8FBB-0E5F2ABF1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091" y="1833125"/>
            <a:ext cx="2490263" cy="20926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FD6F3-1C7D-4D13-80F5-C8BDB23FA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8671" y="1833125"/>
            <a:ext cx="2490263" cy="20926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7D21BE-EDD8-42AC-AFAD-9701D96B2A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9251" y="1833125"/>
            <a:ext cx="2513798" cy="209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Прямоугольник 5">
            <a:extLst>
              <a:ext uri="{FF2B5EF4-FFF2-40B4-BE49-F238E27FC236}">
                <a16:creationId xmlns:a16="http://schemas.microsoft.com/office/drawing/2014/main" id="{DF7A0BCA-8536-4B7A-A536-3C4911DD7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553" y="1266213"/>
            <a:ext cx="3865236" cy="39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r>
              <a:rPr lang="ru-RU" alt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С каждым днём количество наших активных Клиентов растёт, а вместе с тем растёт и команда!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1400" dirty="0"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r>
              <a:rPr lang="ru-RU" altLang="ru-RU" sz="1400" dirty="0">
                <a:latin typeface="Century Gothic" panose="020B0502020202020204" pitchFamily="34" charset="0"/>
              </a:rPr>
              <a:t>Мы – профессиональные, очень мотивированные на результат и просто хорошие люди </a:t>
            </a:r>
            <a:r>
              <a:rPr lang="ru-RU" altLang="ru-RU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14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r>
              <a:rPr lang="ru-RU" altLang="ru-RU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А главное: мы – команда!</a:t>
            </a:r>
            <a:endParaRPr lang="ru-RU" altLang="ru-RU" sz="1400" dirty="0"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1400" dirty="0"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1400" dirty="0"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r>
              <a:rPr lang="ru-RU" altLang="ru-RU" sz="1400" dirty="0">
                <a:latin typeface="Century Gothic" panose="020B0502020202020204" pitchFamily="34" charset="0"/>
              </a:rPr>
              <a:t>Если ты чувствуешь, что работа в таком коллективе – это твоё, то смотри следующий слайд (там подробности </a:t>
            </a:r>
            <a:r>
              <a:rPr lang="ru-RU" altLang="ru-RU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)</a:t>
            </a:r>
            <a:endParaRPr lang="ru-RU" altLang="ru-RU" sz="1100" dirty="0">
              <a:latin typeface="Century Gothic" panose="020B0502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0C9D9A-46A8-45E3-8E67-4F15252C5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495" r="4495"/>
          <a:stretch/>
        </p:blipFill>
        <p:spPr>
          <a:xfrm>
            <a:off x="-180000" y="16778"/>
            <a:ext cx="4005917" cy="6858000"/>
          </a:xfrm>
          <a:prstGeom prst="rect">
            <a:avLst/>
          </a:prstGeom>
        </p:spPr>
      </p:pic>
      <p:pic>
        <p:nvPicPr>
          <p:cNvPr id="14340" name="Picture 2" descr="C:\Users\GalyamovaNV\Desktop\Новая папка (2)\Дело банк 2.png">
            <a:extLst>
              <a:ext uri="{FF2B5EF4-FFF2-40B4-BE49-F238E27FC236}">
                <a16:creationId xmlns:a16="http://schemas.microsoft.com/office/drawing/2014/main" id="{C5A550CC-8501-4F54-9DA0-390E56DB2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5" y="6556316"/>
            <a:ext cx="987814" cy="17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C:\Users\GalyamovaNV\Desktop\Новая папка (2)\Дело банк 2.png">
            <a:extLst>
              <a:ext uri="{FF2B5EF4-FFF2-40B4-BE49-F238E27FC236}">
                <a16:creationId xmlns:a16="http://schemas.microsoft.com/office/drawing/2014/main" id="{88C55521-C4C0-4DC8-86D5-A4AB80B6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6" y="6489933"/>
            <a:ext cx="75842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5">
            <a:extLst>
              <a:ext uri="{FF2B5EF4-FFF2-40B4-BE49-F238E27FC236}">
                <a16:creationId xmlns:a16="http://schemas.microsoft.com/office/drawing/2014/main" id="{56B9FA58-F54F-417B-99BF-C71E2B0A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112" y="649372"/>
            <a:ext cx="4806892" cy="637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F65E64"/>
              </a:buClr>
              <a:buNone/>
            </a:pPr>
            <a:endParaRPr lang="ru-RU" alt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F65E64"/>
              </a:buClr>
              <a:buNone/>
            </a:pPr>
            <a:r>
              <a:rPr lang="ru-RU" alt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Что предлагаем? </a:t>
            </a:r>
          </a:p>
          <a:p>
            <a:pPr lvl="0">
              <a:buNone/>
            </a:pPr>
            <a:r>
              <a:rPr lang="ru-RU" sz="1400" dirty="0">
                <a:latin typeface="Century Gothic" panose="020B0502020202020204" pitchFamily="34" charset="0"/>
              </a:rPr>
              <a:t>Молодой (средний возраст сотрудника – 23 года) и дружный коллектив;</a:t>
            </a:r>
          </a:p>
          <a:p>
            <a:pPr lvl="0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lvl="0">
              <a:buNone/>
            </a:pPr>
            <a:r>
              <a:rPr lang="ru-RU" sz="1400" dirty="0">
                <a:latin typeface="Century Gothic" panose="020B0502020202020204" pitchFamily="34" charset="0"/>
              </a:rPr>
              <a:t>Небольшой и уютный офис в центре города в формате </a:t>
            </a:r>
            <a:r>
              <a:rPr lang="en-US" sz="1400" dirty="0">
                <a:latin typeface="Century Gothic" panose="020B0502020202020204" pitchFamily="34" charset="0"/>
              </a:rPr>
              <a:t>Open Space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lvl="0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lvl="0">
              <a:buNone/>
            </a:pPr>
            <a:r>
              <a:rPr lang="ru-RU" sz="1400" dirty="0">
                <a:latin typeface="Century Gothic" panose="020B0502020202020204" pitchFamily="34" charset="0"/>
              </a:rPr>
              <a:t>Оформление по ТК РФ с первого дня работы;</a:t>
            </a:r>
          </a:p>
          <a:p>
            <a:pPr lvl="0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lvl="0">
              <a:buNone/>
            </a:pPr>
            <a:r>
              <a:rPr lang="ru-RU" sz="1400" dirty="0">
                <a:latin typeface="Century Gothic" panose="020B0502020202020204" pitchFamily="34" charset="0"/>
              </a:rPr>
              <a:t>Фиксированный оклад и надбавки за эффективную работу;</a:t>
            </a:r>
          </a:p>
          <a:p>
            <a:pPr lvl="0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lvl="0">
              <a:buNone/>
            </a:pPr>
            <a:r>
              <a:rPr lang="ru-RU" sz="1400" dirty="0">
                <a:latin typeface="Century Gothic" panose="020B0502020202020204" pitchFamily="34" charset="0"/>
              </a:rPr>
              <a:t>Удобный график, который ты всегда сможешь согласовать со своим руководителем;</a:t>
            </a:r>
          </a:p>
          <a:p>
            <a:pPr lvl="0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lvl="0">
              <a:buNone/>
            </a:pPr>
            <a:r>
              <a:rPr lang="ru-RU" sz="1400" dirty="0">
                <a:latin typeface="Century Gothic" panose="020B0502020202020204" pitchFamily="34" charset="0"/>
              </a:rPr>
              <a:t>Карьерный рост – все наши руководители начинали с позиции специалиста;</a:t>
            </a:r>
          </a:p>
          <a:p>
            <a:pPr lvl="0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lvl="0">
              <a:buNone/>
            </a:pPr>
            <a:r>
              <a:rPr lang="ru-RU" sz="1400" dirty="0">
                <a:latin typeface="Century Gothic" panose="020B0502020202020204" pitchFamily="34" charset="0"/>
              </a:rPr>
              <a:t>Чай, кофе и </a:t>
            </a:r>
            <a:r>
              <a:rPr lang="ru-RU" sz="1400" dirty="0" err="1">
                <a:latin typeface="Century Gothic" panose="020B0502020202020204" pitchFamily="34" charset="0"/>
              </a:rPr>
              <a:t>печеньки</a:t>
            </a:r>
            <a:r>
              <a:rPr lang="ru-RU" sz="1400" dirty="0">
                <a:latin typeface="Century Gothic" panose="020B0502020202020204" pitchFamily="34" charset="0"/>
              </a:rPr>
              <a:t>, конечное же </a:t>
            </a:r>
            <a:r>
              <a:rPr lang="ru-RU" sz="1400" dirty="0">
                <a:latin typeface="Century Gothic" panose="020B0502020202020204" pitchFamily="34" charset="0"/>
                <a:sym typeface="Segoe UI Emoji" panose="020B0502040204020203" pitchFamily="34" charset="0"/>
              </a:rPr>
              <a:t>😊</a:t>
            </a:r>
            <a:endParaRPr lang="ru-RU" sz="1400" dirty="0">
              <a:latin typeface="Century Gothic" panose="020B050202020202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F65E64"/>
              </a:buClr>
              <a:buNone/>
            </a:pPr>
            <a:endParaRPr lang="ru-RU" altLang="ru-RU" sz="14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14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en-US" altLang="ru-RU" sz="1400" dirty="0">
              <a:latin typeface="Century Gothic" panose="020B0502020202020204" pitchFamily="34" charset="0"/>
            </a:endParaRPr>
          </a:p>
        </p:txBody>
      </p:sp>
      <p:sp>
        <p:nvSpPr>
          <p:cNvPr id="12294" name="Прямоугольник 5">
            <a:extLst>
              <a:ext uri="{FF2B5EF4-FFF2-40B4-BE49-F238E27FC236}">
                <a16:creationId xmlns:a16="http://schemas.microsoft.com/office/drawing/2014/main" id="{5F94B049-8FBC-4B16-A1AB-2320704E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432" y="4725591"/>
            <a:ext cx="2917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90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90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AD8A6B-5DC0-4FBE-9FE0-37BB6D624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02455" cy="6858000"/>
          </a:xfrm>
          <a:prstGeom prst="rect">
            <a:avLst/>
          </a:prstGeom>
        </p:spPr>
      </p:pic>
      <p:pic>
        <p:nvPicPr>
          <p:cNvPr id="7" name="Picture 2" descr="C:\Users\GalyamovaNV\Desktop\Новая папка (2)\Дело банк 2.png">
            <a:extLst>
              <a:ext uri="{FF2B5EF4-FFF2-40B4-BE49-F238E27FC236}">
                <a16:creationId xmlns:a16="http://schemas.microsoft.com/office/drawing/2014/main" id="{CCCC6EE0-D70C-4268-8DFD-47658D8AF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7" y="6536442"/>
            <a:ext cx="987814" cy="17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C:\Users\GalyamovaNV\Desktop\Новая папка (2)\Дело банк 2.png">
            <a:extLst>
              <a:ext uri="{FF2B5EF4-FFF2-40B4-BE49-F238E27FC236}">
                <a16:creationId xmlns:a16="http://schemas.microsoft.com/office/drawing/2014/main" id="{88C55521-C4C0-4DC8-86D5-A4AB80B6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6" y="6489933"/>
            <a:ext cx="75842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5">
            <a:extLst>
              <a:ext uri="{FF2B5EF4-FFF2-40B4-BE49-F238E27FC236}">
                <a16:creationId xmlns:a16="http://schemas.microsoft.com/office/drawing/2014/main" id="{56B9FA58-F54F-417B-99BF-C71E2B0A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3866" y="1000947"/>
            <a:ext cx="4271864" cy="516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r>
              <a:rPr lang="ru-RU" alt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Что нужно делать?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>
              <a:buNone/>
            </a:pPr>
            <a:r>
              <a:rPr lang="ru-RU" sz="1400" dirty="0">
                <a:latin typeface="Century Gothic" panose="020B0502020202020204" pitchFamily="34" charset="0"/>
              </a:rPr>
              <a:t>Поддерживать наших Клиентов, делать их сотрудничество с Банком более комфортным и приятным, общаясь в чате и по телефону;</a:t>
            </a:r>
          </a:p>
          <a:p>
            <a:pPr lvl="0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lvl="0">
              <a:buNone/>
            </a:pPr>
            <a:r>
              <a:rPr lang="ru-RU" sz="1400" dirty="0">
                <a:latin typeface="Century Gothic" panose="020B0502020202020204" pitchFamily="34" charset="0"/>
              </a:rPr>
              <a:t>Решать возникающие у Клиентов проблемы;</a:t>
            </a:r>
          </a:p>
          <a:p>
            <a:pPr>
              <a:buNone/>
            </a:pPr>
            <a:r>
              <a:rPr lang="ru-RU" sz="1400" dirty="0">
                <a:latin typeface="Century Gothic" panose="020B0502020202020204" pitchFamily="34" charset="0"/>
              </a:rPr>
              <a:t> </a:t>
            </a:r>
          </a:p>
          <a:p>
            <a:pPr lvl="0">
              <a:buNone/>
            </a:pPr>
            <a:r>
              <a:rPr lang="ru-RU" sz="1400" dirty="0">
                <a:latin typeface="Century Gothic" panose="020B0502020202020204" pitchFamily="34" charset="0"/>
              </a:rPr>
              <a:t>Помогать Клиентам выбрать те услуги, которые помогут их бизнесу быть лучше и эффективнее;</a:t>
            </a:r>
          </a:p>
          <a:p>
            <a:pPr lvl="0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lvl="0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lvl="0">
              <a:buNone/>
            </a:pPr>
            <a:r>
              <a:rPr lang="ru-RU" sz="1400" dirty="0">
                <a:latin typeface="Century Gothic" panose="020B0502020202020204" pitchFamily="34" charset="0"/>
              </a:rPr>
              <a:t>Общаться с коллегами и прокачивать себя каждый день.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F65E64"/>
              </a:buClr>
              <a:buNone/>
            </a:pPr>
            <a:endParaRPr lang="ru-RU" altLang="ru-RU" sz="14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14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en-US" altLang="ru-RU" sz="1400" dirty="0">
              <a:latin typeface="Century Gothic" panose="020B0502020202020204" pitchFamily="34" charset="0"/>
            </a:endParaRPr>
          </a:p>
        </p:txBody>
      </p:sp>
      <p:sp>
        <p:nvSpPr>
          <p:cNvPr id="12294" name="Прямоугольник 5">
            <a:extLst>
              <a:ext uri="{FF2B5EF4-FFF2-40B4-BE49-F238E27FC236}">
                <a16:creationId xmlns:a16="http://schemas.microsoft.com/office/drawing/2014/main" id="{5F94B049-8FBC-4B16-A1AB-2320704E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432" y="4725591"/>
            <a:ext cx="2917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90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90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4D604C-5586-4B40-A1BD-722D96CB8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06812" cy="6858000"/>
          </a:xfrm>
          <a:prstGeom prst="rect">
            <a:avLst/>
          </a:prstGeom>
        </p:spPr>
      </p:pic>
      <p:pic>
        <p:nvPicPr>
          <p:cNvPr id="7" name="Picture 2" descr="C:\Users\GalyamovaNV\Desktop\Новая папка (2)\Дело банк 2.png">
            <a:extLst>
              <a:ext uri="{FF2B5EF4-FFF2-40B4-BE49-F238E27FC236}">
                <a16:creationId xmlns:a16="http://schemas.microsoft.com/office/drawing/2014/main" id="{ADFB42B9-60FC-4542-8ED8-45DCC3E7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6" y="6462359"/>
            <a:ext cx="987814" cy="17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44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C:\Users\GalyamovaNV\Desktop\Новая папка (2)\Дело банк 2.png">
            <a:extLst>
              <a:ext uri="{FF2B5EF4-FFF2-40B4-BE49-F238E27FC236}">
                <a16:creationId xmlns:a16="http://schemas.microsoft.com/office/drawing/2014/main" id="{88C55521-C4C0-4DC8-86D5-A4AB80B6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6" y="6489933"/>
            <a:ext cx="75842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5">
            <a:extLst>
              <a:ext uri="{FF2B5EF4-FFF2-40B4-BE49-F238E27FC236}">
                <a16:creationId xmlns:a16="http://schemas.microsoft.com/office/drawing/2014/main" id="{56B9FA58-F54F-417B-99BF-C71E2B0A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942" y="907358"/>
            <a:ext cx="5794116" cy="45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r>
              <a:rPr lang="ru-RU" alt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Заинтересовался?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>
              <a:buNone/>
            </a:pPr>
            <a:r>
              <a:rPr lang="ru-RU" sz="1400" dirty="0">
                <a:latin typeface="Century Gothic" panose="020B0502020202020204" pitchFamily="34" charset="0"/>
              </a:rPr>
              <a:t>С нами очень просто связаться:</a:t>
            </a:r>
          </a:p>
          <a:p>
            <a:pPr lvl="0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/>
            <a:r>
              <a:rPr lang="ru-RU" sz="1400" dirty="0">
                <a:latin typeface="Century Gothic" panose="020B0502020202020204" pitchFamily="34" charset="0"/>
              </a:rPr>
              <a:t>Позвони по номеру </a:t>
            </a:r>
            <a:r>
              <a:rPr lang="ru-RU" sz="1400" b="1" dirty="0">
                <a:latin typeface="Century Gothic" panose="020B0502020202020204" pitchFamily="34" charset="0"/>
              </a:rPr>
              <a:t>+7 963 045 27 43</a:t>
            </a:r>
            <a:r>
              <a:rPr lang="ru-RU" sz="1400" dirty="0">
                <a:latin typeface="Century Gothic" panose="020B0502020202020204" pitchFamily="34" charset="0"/>
              </a:rPr>
              <a:t>, и наш рекрутер Юля ответит тебе и расскажет все подробности</a:t>
            </a:r>
          </a:p>
          <a:p>
            <a:pPr marL="285750" indent="-285750"/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/>
            <a:r>
              <a:rPr lang="ru-RU" sz="1400" dirty="0">
                <a:latin typeface="Century Gothic" panose="020B0502020202020204" pitchFamily="34" charset="0"/>
              </a:rPr>
              <a:t>Откликнись на </a:t>
            </a:r>
            <a:r>
              <a:rPr lang="ru-RU" sz="1400" b="1" dirty="0">
                <a:latin typeface="Century Gothic" panose="020B0502020202020204" pitchFamily="34" charset="0"/>
                <a:hlinkClick r:id="rId4"/>
              </a:rPr>
              <a:t>вакансию на </a:t>
            </a:r>
            <a:r>
              <a:rPr lang="en-US" sz="1400" b="1" dirty="0">
                <a:latin typeface="Century Gothic" panose="020B0502020202020204" pitchFamily="34" charset="0"/>
                <a:hlinkClick r:id="rId4"/>
              </a:rPr>
              <a:t>HH.ru</a:t>
            </a:r>
            <a:r>
              <a:rPr lang="ru-RU" sz="1400" dirty="0">
                <a:latin typeface="Century Gothic" panose="020B0502020202020204" pitchFamily="34" charset="0"/>
              </a:rPr>
              <a:t>, и с тобой свяжутся в этот же день или на утро следующего</a:t>
            </a:r>
          </a:p>
          <a:p>
            <a:pPr marL="285750" indent="-285750"/>
            <a:endParaRPr lang="ru-RU" sz="1400" dirty="0">
              <a:latin typeface="Century Gothic" panose="020B0502020202020204" pitchFamily="34" charset="0"/>
            </a:endParaRPr>
          </a:p>
          <a:p>
            <a:pPr lvl="0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lvl="0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lvl="0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lvl="0">
              <a:buNone/>
            </a:pPr>
            <a:r>
              <a:rPr lang="ru-RU" sz="1400" dirty="0">
                <a:latin typeface="Century Gothic" panose="020B0502020202020204" pitchFamily="34" charset="0"/>
              </a:rPr>
              <a:t>Мы ждём тебя в семью </a:t>
            </a:r>
            <a:r>
              <a:rPr lang="ru-RU" sz="14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Делобанка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! </a:t>
            </a:r>
            <a:r>
              <a:rPr lang="ru-RU" sz="1400" dirty="0">
                <a:latin typeface="Century Gothic" panose="020B0502020202020204" pitchFamily="34" charset="0"/>
              </a:rPr>
              <a:t>До встречи!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F65E64"/>
              </a:buClr>
              <a:buNone/>
            </a:pPr>
            <a:endParaRPr lang="ru-RU" altLang="ru-RU" sz="11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11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11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en-US" altLang="ru-RU" sz="1100" dirty="0">
              <a:latin typeface="Century Gothic" panose="020B0502020202020204" pitchFamily="34" charset="0"/>
            </a:endParaRPr>
          </a:p>
        </p:txBody>
      </p:sp>
      <p:sp>
        <p:nvSpPr>
          <p:cNvPr id="12294" name="Прямоугольник 5">
            <a:extLst>
              <a:ext uri="{FF2B5EF4-FFF2-40B4-BE49-F238E27FC236}">
                <a16:creationId xmlns:a16="http://schemas.microsoft.com/office/drawing/2014/main" id="{5F94B049-8FBC-4B16-A1AB-2320704E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432" y="4725591"/>
            <a:ext cx="2917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90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65E64"/>
              </a:buClr>
              <a:buFontTx/>
              <a:buNone/>
            </a:pPr>
            <a:endParaRPr lang="ru-RU" altLang="ru-RU" sz="90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60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394</Words>
  <Application>Microsoft Office PowerPoint</Application>
  <PresentationFormat>Экран (4:3)</PresentationFormat>
  <Paragraphs>97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Segoe UI Emoji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Делобанк</dc:title>
  <dc:creator>Зайцев Александр Вадимович</dc:creator>
  <cp:lastModifiedBy>Зайцев Александр Вадимович</cp:lastModifiedBy>
  <cp:revision>23</cp:revision>
  <dcterms:created xsi:type="dcterms:W3CDTF">2021-10-07T05:50:29Z</dcterms:created>
  <dcterms:modified xsi:type="dcterms:W3CDTF">2021-10-13T09:46:34Z</dcterms:modified>
</cp:coreProperties>
</file>