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62" r:id="rId3"/>
    <p:sldId id="257" r:id="rId4"/>
    <p:sldId id="266" r:id="rId5"/>
    <p:sldId id="264" r:id="rId6"/>
    <p:sldId id="265" r:id="rId7"/>
    <p:sldId id="267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08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038537-EF42-4393-939F-CAF330A8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13C854-76A1-4278-93EA-DA095032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E18E9C-D3E0-4DCE-91C1-031F80D6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0AA348-49A4-4EB7-A9EB-8D15CAD2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892D0B-20EA-4C47-B3B1-EDBDC49F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C62A97-171B-438F-BCAB-F7D2DE57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819A20-56F7-4D49-B32D-036B603A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A7451F-A4EF-4E5C-93AC-EFA8C4C4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47D27F-8929-456D-AAF6-C2399C21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79D0D8-E0BE-47E0-9136-CDAF59D1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67CE843-9931-4E4E-AD9A-900C736F9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B5A8FA8-F99A-499D-9276-3C6C4971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CB758-2C36-4348-B388-7C456089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0828B53-7E66-47C8-A546-4C02A4E5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3B951A-118D-4AB3-8BDB-E51CC102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2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AE5E45-2A88-4215-A5C8-9165B83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5778F6-76B2-4DA5-9E17-A5821855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01AD13-20A6-41F5-81C2-E216DBB3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5F25A-82C0-4535-9836-9827E583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85C9C7-61DE-4C26-8274-D9440C6E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D4A16B-3125-4130-98AD-743C9519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E5A008-A771-470B-B58A-A4124F8C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89298E-127B-4D05-BB97-5D917A00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AB761FA-BDEC-4639-94A0-D8F01E87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16B47F-89ED-4A49-AD50-A060E67E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1EE44D-E317-4F95-9676-7DC8715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DE0565-1DCE-4847-9631-3F415F2D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20F8158-8F9D-4831-8EF3-7FC6618A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56F516B-B25E-430D-B96A-A1B3E6FC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9F7B23-0101-4E3F-90EC-CB37F9DD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1FE2E3-1941-4A39-9F93-CA741570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E27E83-76AB-4F19-BF69-FBA8234E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28DBE5-2AEF-4729-8797-32D20950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1AD42A-4CE2-42CD-8E62-1B4A88255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CC27CE-B5C4-47CF-BC51-FB5A28171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F2B5418-EFED-46F7-BA17-F084CDB9C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011FF19-087D-4284-B433-033F757E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8C31375-8808-4C87-A4FF-06CCC361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A47AEB8-6E30-472F-810B-4C7F9A41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0DF845-4EA9-4F1A-90EF-5AABF629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04C628-951E-4BCF-A7AF-75228F93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940376E-EA35-4C0E-8524-31D488E7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D75B20-9F0F-40D7-A38C-EDA1D0EB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3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67D5127-B356-4D07-8362-D35AB1B9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D3150CA-0EEF-4CDE-94DA-B200CDA2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CCAC77-A166-4AEA-A681-9272A168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2A7D82-4E36-4259-85FC-F246D98E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6D3632-6899-46EB-8040-1B0A8E84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7A00DC7-E343-43D6-B845-83DE03E8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26E371C-FE15-442C-831F-1213F8E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EDDCA12-7644-464B-9FF4-640587A8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76CFA2F-66B1-4D60-BAEE-2E1A3823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4F8AFF-5A01-4F1B-9795-C5416F23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11E3A05-5AB5-48AB-A2C4-0B93D4790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2B1C451-3C04-42D8-8DEE-DEE64015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666CF35-F36F-484B-8D0E-6725F113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37CC1A-C60D-4EE9-98AB-0F99F48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FC131D-A6D3-43D8-B9F5-41C7A111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24757-5B0A-4CC9-9367-A61EFCA4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198214-821F-4607-BEDB-68C0F215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2EBB85-02CF-44C5-B182-571F58DFD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CBEB-283B-46D2-BDD3-A8E7880CC428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E9443C-0B9D-449C-986C-1B3353B80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92DFC4-8913-45D2-8085-6083BB3C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7927" y="540327"/>
            <a:ext cx="11388437" cy="602842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стипендиях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студентов организаций, осуществляющих образовательную деятельность, обучающихся по образовательным программам высшего образования по очной форме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специальностям или направлениям подготовки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соответствующим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приоритетным направлениям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модернизации и технологического развития российской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6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71387"/>
            <a:ext cx="11737606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spc="-5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sz="4000" b="1" spc="-5" dirty="0" err="1">
                <a:solidFill>
                  <a:srgbClr val="002060"/>
                </a:solidFill>
                <a:latin typeface="Arial"/>
                <a:cs typeface="Arial"/>
              </a:rPr>
              <a:t>ринять</a:t>
            </a:r>
            <a:r>
              <a:rPr sz="4000" b="1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2060"/>
                </a:solidFill>
                <a:latin typeface="Arial"/>
                <a:cs typeface="Arial"/>
              </a:rPr>
              <a:t>участие</a:t>
            </a:r>
            <a:r>
              <a:rPr sz="40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40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15" dirty="0" err="1">
                <a:solidFill>
                  <a:srgbClr val="002060"/>
                </a:solidFill>
                <a:latin typeface="Arial"/>
                <a:cs typeface="Arial"/>
              </a:rPr>
              <a:t>конкурсе</a:t>
            </a:r>
            <a:r>
              <a:rPr lang="ru-RU" sz="4000" b="1" spc="-15" dirty="0">
                <a:solidFill>
                  <a:srgbClr val="002060"/>
                </a:solidFill>
                <a:latin typeface="Arial"/>
                <a:cs typeface="Arial"/>
              </a:rPr>
              <a:t> могут </a:t>
            </a:r>
            <a:r>
              <a:rPr lang="ru-RU" sz="4000" b="1" spc="-15" dirty="0" smtClean="0">
                <a:solidFill>
                  <a:srgbClr val="002060"/>
                </a:solidFill>
                <a:latin typeface="Arial"/>
                <a:cs typeface="Arial"/>
              </a:rPr>
              <a:t>обучающиеся (на момент подачи документов): </a:t>
            </a:r>
            <a:endParaRPr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9167254" y="6087291"/>
            <a:ext cx="2015426" cy="600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BD32940-448C-4A22-AB52-2E524C06A99A}"/>
              </a:ext>
            </a:extLst>
          </p:cNvPr>
          <p:cNvSpPr txBox="1"/>
          <p:nvPr/>
        </p:nvSpPr>
        <p:spPr>
          <a:xfrm>
            <a:off x="869577" y="2122458"/>
            <a:ext cx="38548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2-4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Магистратуры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xmlns="" id="{4ECBC387-4D04-4EBE-98A2-F43813654204}"/>
              </a:ext>
            </a:extLst>
          </p:cNvPr>
          <p:cNvSpPr/>
          <p:nvPr/>
        </p:nvSpPr>
        <p:spPr>
          <a:xfrm>
            <a:off x="4930588" y="1986532"/>
            <a:ext cx="385483" cy="40108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257F4B5-884A-42ED-822A-CEDCBEBF0957}"/>
              </a:ext>
            </a:extLst>
          </p:cNvPr>
          <p:cNvSpPr txBox="1"/>
          <p:nvPr/>
        </p:nvSpPr>
        <p:spPr>
          <a:xfrm>
            <a:off x="5522259" y="1942349"/>
            <a:ext cx="63156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очной формы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специальностям или направлениям подготовки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соответствующим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приоритетным направлениям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модернизации и технологического развития российской экономики"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7076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9463" y="361866"/>
            <a:ext cx="7613073" cy="4107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556553"/>
              </p:ext>
            </p:extLst>
          </p:nvPr>
        </p:nvGraphicFramePr>
        <p:xfrm>
          <a:off x="358418" y="957136"/>
          <a:ext cx="11686920" cy="5707656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067553">
                  <a:extLst>
                    <a:ext uri="{9D8B030D-6E8A-4147-A177-3AD203B41FA5}">
                      <a16:colId xmlns:a16="http://schemas.microsoft.com/office/drawing/2014/main" xmlns="" val="403981037"/>
                    </a:ext>
                  </a:extLst>
                </a:gridCol>
                <a:gridCol w="2990403">
                  <a:extLst>
                    <a:ext uri="{9D8B030D-6E8A-4147-A177-3AD203B41FA5}">
                      <a16:colId xmlns:a16="http://schemas.microsoft.com/office/drawing/2014/main" xmlns="" val="23689223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541647532"/>
                    </a:ext>
                  </a:extLst>
                </a:gridCol>
                <a:gridCol w="3558988">
                  <a:extLst>
                    <a:ext uri="{9D8B030D-6E8A-4147-A177-3AD203B41FA5}">
                      <a16:colId xmlns:a16="http://schemas.microsoft.com/office/drawing/2014/main" xmlns="" val="326898128"/>
                    </a:ext>
                  </a:extLst>
                </a:gridCol>
                <a:gridCol w="1021976">
                  <a:extLst>
                    <a:ext uri="{9D8B030D-6E8A-4147-A177-3AD203B41FA5}">
                      <a16:colId xmlns:a16="http://schemas.microsoft.com/office/drawing/2014/main" xmlns="" val="2510061049"/>
                    </a:ext>
                  </a:extLst>
                </a:gridCol>
              </a:tblGrid>
              <a:tr h="225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Выпускающая кафедра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9003396"/>
                  </a:ext>
                </a:extLst>
              </a:tr>
              <a:tr h="514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15.03.04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Автоматизация технологических процессов и производств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Системы автоматического управления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управления в технических системах и инновационных технологий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УТСиИТ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АПП-11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4046056"/>
                  </a:ext>
                </a:extLst>
              </a:tr>
              <a:tr h="740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18.03.01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Химическая технология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Получение и переработка материалов на основе природных и синтетических полимеров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Технологий целлюлозно-бумажных производств и переработки полимеров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ТЦБПиПП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ХТР-11-31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65090880"/>
                  </a:ext>
                </a:extLst>
              </a:tr>
              <a:tr h="75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18.03.02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Энерго- и ресурсосберегающие процессы в химической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техноло-гии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нефтехимии и биотехнологии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Охрана окружающей среды и рациональное использование природных ресурсов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Физико-химической технологии защиты биосферы (ФХТЗБ)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ООС-21-41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4694694"/>
                  </a:ext>
                </a:extLst>
              </a:tr>
              <a:tr h="76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19.03.01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Биотехнология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пищевых и фармацевтических продуктов на основе растительного сырья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Химической технологии древесины, биотехнологии и наноматериалов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ХТДБиН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ПБТ-11, 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2254226"/>
                  </a:ext>
                </a:extLst>
              </a:tr>
              <a:tr h="690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19.03.01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Биотехнология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Промышленная биотехнология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Химической технологии древесины, биотехнологии и наноматериалов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ХТДБиН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ПБТ-31,41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2455233"/>
                  </a:ext>
                </a:extLst>
              </a:tr>
              <a:tr h="498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23.03.03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Эксплуатация транспортно-техно-логических машин и комплексов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Автомобильная техника и сервисное обслуживание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Транспортных систем (ТС)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АСО-21, 31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8678218"/>
                  </a:ext>
                </a:extLst>
              </a:tr>
              <a:tr h="735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19.04.01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Биотехнология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биологически-активных веществ и фармпрепаратов на основе растительного сырья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Химической технологии древесины, биотехнологии и наноматериалов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ХТДБиН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мПБТ-11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5396830"/>
                  </a:ext>
                </a:extLst>
              </a:tr>
              <a:tr h="472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23.05.01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Наземные транспортно-технологические средства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Автомобили и тракторы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Кафедра Транспортных систем (ТС)</a:t>
                      </a: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сАТН-11-41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239" marR="322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5053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72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B640D2-4FF2-4DD6-9537-1150094C9DA7}"/>
              </a:ext>
            </a:extLst>
          </p:cNvPr>
          <p:cNvSpPr txBox="1"/>
          <p:nvPr/>
        </p:nvSpPr>
        <p:spPr>
          <a:xfrm>
            <a:off x="977114" y="263203"/>
            <a:ext cx="10655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для получения стипендии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05141A-7BF5-4C9D-9E70-DF0875A33079}"/>
              </a:ext>
            </a:extLst>
          </p:cNvPr>
          <p:cNvSpPr txBox="1"/>
          <p:nvPr/>
        </p:nvSpPr>
        <p:spPr>
          <a:xfrm>
            <a:off x="396549" y="971089"/>
            <a:ext cx="115082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Студенты 2 курса и </a:t>
            </a:r>
            <a:r>
              <a:rPr lang="ru-RU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 (бакалавриат, специалитет):</a:t>
            </a:r>
            <a:endParaRPr lang="ru-RU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C9E643-317F-4DB8-AB04-04EC359C3DD1}"/>
              </a:ext>
            </a:extLst>
          </p:cNvPr>
          <p:cNvSpPr txBox="1"/>
          <p:nvPr/>
        </p:nvSpPr>
        <p:spPr>
          <a:xfrm>
            <a:off x="396549" y="1555864"/>
            <a:ext cx="115827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Получение студентом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50 процентов оценок "отлично"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от общего количества полученных оценок при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отсутствии оценок "удовлетворительно", полученных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года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предшествующему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назначению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стипендии и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академических задолженностей за весь период обучения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173ED6B-E206-4C9E-93B6-A5E4E95423AA}"/>
              </a:ext>
            </a:extLst>
          </p:cNvPr>
          <p:cNvSpPr txBox="1"/>
          <p:nvPr/>
        </p:nvSpPr>
        <p:spPr>
          <a:xfrm>
            <a:off x="396550" y="3072517"/>
            <a:ext cx="1158277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студентом в течение 2 лет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предшествующих назначению стипендии, следующих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награды (приза) за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научно-исследовательской работы;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РИД (патент, свидетельство на Базу данных или ПЭВМ);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гранта на выполнение научно-исследовательской работы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студента победителем или призером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международной или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всероссийской,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олимпиады, конкурса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соревнования, состязания и иного мероприятия, направленного на выявление учебных достижений студентов</a:t>
            </a:r>
          </a:p>
        </p:txBody>
      </p:sp>
    </p:spTree>
    <p:extLst>
      <p:ext uri="{BB962C8B-B14F-4D97-AF65-F5344CB8AC3E}">
        <p14:creationId xmlns:p14="http://schemas.microsoft.com/office/powerpoint/2010/main" val="363778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423" y="465992"/>
            <a:ext cx="1181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3)  достижение студентом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 года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предшествующего назначению стипендии, следующих результатов: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наличие публикации в научном (учебно-научном, учебно-методическом) международном, всероссийском,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ведомственном издании;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публичное представление студентом результатов научно-исследовательской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работы, в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том числе путем выступления с докладом (сообщением) 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международной, всероссийской, ведомственной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конференции, семинаре, ином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мероприятии.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9771" y="3560856"/>
            <a:ext cx="92532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должен соответствовать пункту 1 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иметь минимум </a:t>
            </a:r>
            <a:r>
              <a:rPr lang="ru-RU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из пунктов 2 или 3</a:t>
            </a:r>
            <a:endParaRPr 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B640D2-4FF2-4DD6-9537-1150094C9DA7}"/>
              </a:ext>
            </a:extLst>
          </p:cNvPr>
          <p:cNvSpPr txBox="1"/>
          <p:nvPr/>
        </p:nvSpPr>
        <p:spPr>
          <a:xfrm>
            <a:off x="242596" y="263203"/>
            <a:ext cx="10655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для получения стипендии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05141A-7BF5-4C9D-9E70-DF0875A33079}"/>
              </a:ext>
            </a:extLst>
          </p:cNvPr>
          <p:cNvSpPr txBox="1"/>
          <p:nvPr/>
        </p:nvSpPr>
        <p:spPr>
          <a:xfrm>
            <a:off x="396550" y="971089"/>
            <a:ext cx="72650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Студенты 1 </a:t>
            </a:r>
            <a:r>
              <a:rPr lang="ru-RU" sz="3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курса магистратуры:</a:t>
            </a:r>
            <a:endParaRPr lang="ru-RU" sz="3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C9E643-317F-4DB8-AB04-04EC359C3DD1}"/>
              </a:ext>
            </a:extLst>
          </p:cNvPr>
          <p:cNvSpPr txBox="1"/>
          <p:nvPr/>
        </p:nvSpPr>
        <p:spPr>
          <a:xfrm>
            <a:off x="396549" y="1555864"/>
            <a:ext cx="1158277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1) Получение студентом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50 процентов оценок "отлично"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приложении к диплому бакалавра или специалиста при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отсутствии оценок "удовлетворительно",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приложении к диплому бакалавра или специалиста;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173ED6B-E206-4C9E-93B6-A5E4E95423AA}"/>
              </a:ext>
            </a:extLst>
          </p:cNvPr>
          <p:cNvSpPr txBox="1"/>
          <p:nvPr/>
        </p:nvSpPr>
        <p:spPr>
          <a:xfrm>
            <a:off x="466889" y="2755994"/>
            <a:ext cx="1158277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студентом в течение 2 лет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предшествующих назначению стипендии, следующих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награды (приза) за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научно-исследовательской работы;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РИД (патент, свидетельство на Базу данных или ПЭВМ);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получение гранта на выполнение научно-исследовательской работы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студента победителем или призером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международной или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всероссийской,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олимпиады, конкурса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соревнования, состязания и иного мероприятия, направленного на выявление учебных достижений студентов</a:t>
            </a:r>
          </a:p>
        </p:txBody>
      </p:sp>
    </p:spTree>
    <p:extLst>
      <p:ext uri="{BB962C8B-B14F-4D97-AF65-F5344CB8AC3E}">
        <p14:creationId xmlns:p14="http://schemas.microsoft.com/office/powerpoint/2010/main" val="283015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423" y="465992"/>
            <a:ext cx="1181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3)  достижение студентом 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1 года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предшествующего назначению стипендии, следующих результатов: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наличие публикации в научном (учебно-научном, учебно-методическом) международном, всероссийском,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ведомственном издании;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публичное представление студентом результатов научно-исследовательской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работы, в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том числе путем выступления с докладом (сообщением) 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международной, всероссийской, ведомственной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конференции, семинаре, ином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мероприятии.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9771" y="3560856"/>
            <a:ext cx="92532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Магистрант должен соответствовать пункту 1 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иметь минимум </a:t>
            </a:r>
            <a:r>
              <a:rPr lang="ru-RU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из пунктов 2 или 3</a:t>
            </a:r>
            <a:endParaRPr lang="ru-RU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2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57" y="211016"/>
            <a:ext cx="11632379" cy="159313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подачи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документов: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- июнь текущего учебного года на стипендию в следующем учебном году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2297" y="1930937"/>
            <a:ext cx="10515600" cy="578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стипендии – </a:t>
            </a:r>
            <a:r>
              <a:rPr lang="ru-RU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руб./мес.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57" y="2636403"/>
            <a:ext cx="11676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назначения – 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учебный год  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 1 сентября )</a:t>
            </a:r>
            <a:endParaRPr lang="ru-RU" sz="3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EDC217-53B9-48ED-B4A3-E7ACF26C7F30}"/>
              </a:ext>
            </a:extLst>
          </p:cNvPr>
          <p:cNvSpPr txBox="1"/>
          <p:nvPr/>
        </p:nvSpPr>
        <p:spPr>
          <a:xfrm>
            <a:off x="166897" y="4060058"/>
            <a:ext cx="118897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подающие документы на стипендию </a:t>
            </a:r>
            <a:r>
              <a:rPr lang="ru-RU" sz="2400" b="1" spc="-5" dirty="0" smtClean="0">
                <a:solidFill>
                  <a:srgbClr val="C0000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2400" b="1" dirty="0">
                <a:solidFill>
                  <a:srgbClr val="C0000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spc="-58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приоритетным</a:t>
            </a:r>
            <a:r>
              <a:rPr lang="ru-RU" sz="2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направлениям </a:t>
            </a:r>
            <a:r>
              <a:rPr lang="ru-RU" sz="2400" b="1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400" b="1" spc="-1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ru-RU" sz="2400" b="1" spc="-1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ПОДАВАТЬ </a:t>
            </a:r>
            <a:r>
              <a:rPr lang="ru-RU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на стипендию </a:t>
            </a:r>
            <a:r>
              <a:rPr lang="ru-RU" sz="2400" b="1" dirty="0" smtClean="0">
                <a:solidFill>
                  <a:srgbClr val="C0000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2400" b="1" dirty="0">
                <a:solidFill>
                  <a:srgbClr val="C0000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 </a:t>
            </a:r>
            <a:r>
              <a:rPr lang="ru-RU" sz="24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приоритетным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EEDC217-53B9-48ED-B4A3-E7ACF26C7F30}"/>
              </a:ext>
            </a:extLst>
          </p:cNvPr>
          <p:cNvSpPr txBox="1"/>
          <p:nvPr/>
        </p:nvSpPr>
        <p:spPr>
          <a:xfrm>
            <a:off x="447018" y="5483714"/>
            <a:ext cx="118897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spcBef>
                <a:spcPts val="5"/>
              </a:spcBef>
            </a:pPr>
            <a:r>
              <a:rPr lang="ru-RU" sz="2400" b="1" spc="-5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подающие документы на стипендию </a:t>
            </a:r>
            <a:r>
              <a:rPr lang="ru-RU" sz="2400" b="1" dirty="0">
                <a:solidFill>
                  <a:srgbClr val="0000FF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2400" b="1" dirty="0" smtClean="0">
                <a:solidFill>
                  <a:srgbClr val="0000FF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 по приоритетным направлениям </a:t>
            </a:r>
            <a:r>
              <a:rPr lang="ru-RU" sz="2400" b="1" spc="-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ru-RU" sz="2400" b="1" spc="-1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ПОДАВАТЬ </a:t>
            </a:r>
            <a:r>
              <a:rPr lang="ru-RU" sz="2400" b="1" spc="-5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2400" b="1" spc="-5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стипендию Правительства РФ и Президента РФ по общему конкурсу </a:t>
            </a:r>
            <a:endParaRPr lang="ru-RU" sz="2400" b="1" spc="-5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05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599</Words>
  <Application>Microsoft Office PowerPoint</Application>
  <PresentationFormat>Произвольный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стипендиях Президента РФ для студентов организаций, осуществляющих образовательную деятельность, обучающихся по образовательным программам высшего образования по очной форме по специальностям или направлениям подготовки, соответствующим приоритетным направлениям модернизации и технологического развития российской экономики</vt:lpstr>
      <vt:lpstr>Принять участие в конкурсе могут обучающиеся (на момент подачи документов): </vt:lpstr>
      <vt:lpstr>Приоритетные направления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 подачи документов: Май - июнь текущего учебного года на стипендию в следующем учебном году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стипендиях Правительства Российской Федерации для студентов (курсантов, слушателей) организаций, осуществляющих образовательную деятельность, обучающихся по образовательным программам высшего образования по очной форме по специальностям или направлениям подготовки, соответствующим приоритетным направлениям модернизации и технологического развития российской экономики" (с изменениями и дополнениями)</dc:title>
  <dc:creator>Admin</dc:creator>
  <cp:lastModifiedBy>Пользователь</cp:lastModifiedBy>
  <cp:revision>42</cp:revision>
  <dcterms:created xsi:type="dcterms:W3CDTF">2024-03-07T03:59:33Z</dcterms:created>
  <dcterms:modified xsi:type="dcterms:W3CDTF">2024-05-21T13:56:47Z</dcterms:modified>
</cp:coreProperties>
</file>