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0" r:id="rId1"/>
  </p:sldMasterIdLst>
  <p:sldIdLst>
    <p:sldId id="256" r:id="rId2"/>
    <p:sldId id="262" r:id="rId3"/>
    <p:sldId id="265" r:id="rId4"/>
    <p:sldId id="275" r:id="rId5"/>
    <p:sldId id="274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78" autoAdjust="0"/>
  </p:normalViewPr>
  <p:slideViewPr>
    <p:cSldViewPr snapToGrid="0">
      <p:cViewPr varScale="1">
        <p:scale>
          <a:sx n="110" d="100"/>
          <a:sy n="110" d="100"/>
        </p:scale>
        <p:origin x="-55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038537-EF42-4393-939F-CAF330A8FA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F113C854-76A1-4278-93EA-DA095032C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7E18E9C-D3E0-4DCE-91C1-031F80D68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D0AA348-49A4-4EB7-A9EB-8D15CAD22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6892D0B-20EA-4C47-B3B1-EDBDC49F7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838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BC62A97-171B-438F-BCAB-F7D2DE572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F819A20-56F7-4D49-B32D-036B603AE4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EA7451F-A4EF-4E5C-93AC-EFA8C4C4A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047D27F-8929-456D-AAF6-C2399C214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679D0D8-E0BE-47E0-9136-CDAF59D10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7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467CE843-9931-4E4E-AD9A-900C736F95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B5A8FA8-F99A-499D-9276-3C6C49713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4ECB758-2C36-4348-B388-7C456089D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0828B53-7E66-47C8-A546-4C02A4E57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D3B951A-118D-4AB3-8BDB-E51CC1027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22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2AE5E45-2A88-4215-A5C8-9165B83E1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85778F6-76B2-4DA5-9E17-A58218557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101AD13-20A6-41F5-81C2-E216DBB35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F95F25A-82C0-4535-9836-9827E5838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B85C9C7-61DE-4C26-8274-D9440C6E5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52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7D4A16B-3125-4130-98AD-743C95192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EE5A008-A771-470B-B58A-A4124F8C8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589298E-127B-4D05-BB97-5D917A008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AB761FA-BDEC-4639-94A0-D8F01E872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816B47F-89ED-4A49-AD50-A060E67EE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53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41EE44D-E317-4F95-9676-7DC87155A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BDE0565-1DCE-4847-9631-3F415F2D20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20F8158-8F9D-4831-8EF3-7FC6618AA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56F516B-B25E-430D-B96A-A1B3E6FC5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E9F7B23-0101-4E3F-90EC-CB37F9DD4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A1FE2E3-1941-4A39-9F93-CA7415704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59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EE27E83-76AB-4F19-BF69-FBA8234E2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728DBE5-2AEF-4729-8797-32D20950A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31AD42A-4CE2-42CD-8E62-1B4A88255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11CC27CE-B5C4-47CF-BC51-FB5A28171A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BF2B5418-EFED-46F7-BA17-F084CDB9CF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F011FF19-087D-4284-B433-033F757E4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8C31375-8808-4C87-A4FF-06CCC3616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2A47AEB8-6E30-472F-810B-4C7F9A41A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42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0DF845-4EA9-4F1A-90EF-5AABF629B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5304C628-951E-4BCF-A7AF-75228F93E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C940376E-EA35-4C0E-8524-31D488E71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CD75B20-9F0F-40D7-A38C-EDA1D0EB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936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A67D5127-B356-4D07-8362-D35AB1B99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7D3150CA-0EEF-4CDE-94DA-B200CDA2A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7CCAC77-A166-4AEA-A681-9272A1685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387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12A7D82-4E36-4259-85FC-F246D98E3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6D3632-6899-46EB-8040-1B0A8E842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7A00DC7-E343-43D6-B845-83DE03E8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26E371C-FE15-442C-831F-1213F8EA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EDDCA12-7644-464B-9FF4-640587A8A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76CFA2F-66B1-4D60-BAEE-2E1A3823E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58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04F8AFF-5A01-4F1B-9795-C5416F237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E11E3A05-5AB5-48AB-A2C4-0B93D4790D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2B1C451-3C04-42D8-8DEE-DEE640151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666CF35-F36F-484B-8D0E-6725F1139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B37CC1A-C60D-4EE9-98AB-0F99F4829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1FC131D-A6D3-43D8-B9F5-41C7A1113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639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324757-5B0A-4CC9-9367-A61EFCA4E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5198214-821F-4607-BEDB-68C0F215F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22EBB85-02CF-44C5-B182-571F58DFD2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6CBEB-283B-46D2-BDD3-A8E7880CC428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3E9443C-0B9D-449C-986C-1B3353B80B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392DFC4-8913-45D2-8085-6083BB3CF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904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5067" y="1120140"/>
            <a:ext cx="11388437" cy="396271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стипендиях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Губернатора Свердловской области 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обучающимся по очной форме обучения по образовательным программам высшего образования – программам </a:t>
            </a:r>
            <a:r>
              <a:rPr lang="ru-RU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бакалавриата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специалитета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магистратуры,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подготовки научно-педагогических кадров в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аспирантуре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06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0" y="379163"/>
            <a:ext cx="11737606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4000" b="1" spc="-5" dirty="0">
                <a:solidFill>
                  <a:srgbClr val="002060"/>
                </a:solidFill>
                <a:latin typeface="Arial"/>
                <a:cs typeface="Arial"/>
              </a:rPr>
              <a:t>П</a:t>
            </a:r>
            <a:r>
              <a:rPr sz="4000" b="1" spc="-5" dirty="0" err="1">
                <a:solidFill>
                  <a:srgbClr val="002060"/>
                </a:solidFill>
                <a:latin typeface="Arial"/>
                <a:cs typeface="Arial"/>
              </a:rPr>
              <a:t>ринять</a:t>
            </a:r>
            <a:r>
              <a:rPr sz="4000" b="1" spc="-1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rgbClr val="002060"/>
                </a:solidFill>
                <a:latin typeface="Arial"/>
                <a:cs typeface="Arial"/>
              </a:rPr>
              <a:t>участие</a:t>
            </a:r>
            <a:r>
              <a:rPr sz="4000" b="1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2060"/>
                </a:solidFill>
                <a:latin typeface="Arial"/>
                <a:cs typeface="Arial"/>
              </a:rPr>
              <a:t>в</a:t>
            </a:r>
            <a:r>
              <a:rPr sz="4000" b="1" spc="-2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4000" b="1" spc="-15" dirty="0" err="1">
                <a:solidFill>
                  <a:srgbClr val="002060"/>
                </a:solidFill>
                <a:latin typeface="Arial"/>
                <a:cs typeface="Arial"/>
              </a:rPr>
              <a:t>конкурсе</a:t>
            </a:r>
            <a:r>
              <a:rPr lang="ru-RU" sz="4000" b="1" spc="-15" dirty="0">
                <a:solidFill>
                  <a:srgbClr val="002060"/>
                </a:solidFill>
                <a:latin typeface="Arial"/>
                <a:cs typeface="Arial"/>
              </a:rPr>
              <a:t> могут </a:t>
            </a:r>
            <a:r>
              <a:rPr lang="ru-RU" sz="4000" b="1" spc="-15" dirty="0" smtClean="0">
                <a:solidFill>
                  <a:srgbClr val="002060"/>
                </a:solidFill>
                <a:latin typeface="Arial"/>
                <a:cs typeface="Arial"/>
              </a:rPr>
              <a:t>обучающиеся: </a:t>
            </a:r>
            <a:endParaRPr sz="40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9167254" y="6087291"/>
            <a:ext cx="2015426" cy="6008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BD32940-448C-4A22-AB52-2E524C06A99A}"/>
              </a:ext>
            </a:extLst>
          </p:cNvPr>
          <p:cNvSpPr txBox="1"/>
          <p:nvPr/>
        </p:nvSpPr>
        <p:spPr>
          <a:xfrm>
            <a:off x="797859" y="2147031"/>
            <a:ext cx="38548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Бакалавриата</a:t>
            </a:r>
            <a:endParaRPr lang="ru-RU" sz="40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 </a:t>
            </a:r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курс</a:t>
            </a:r>
            <a:endParaRPr lang="ru-RU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0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Специалитета</a:t>
            </a:r>
            <a:endParaRPr lang="ru-RU" sz="40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2-4 </a:t>
            </a:r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курс</a:t>
            </a:r>
            <a:endParaRPr lang="ru-RU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Магистратуры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курс</a:t>
            </a:r>
            <a:endParaRPr lang="ru-RU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авая фигурная скобка 23">
            <a:extLst>
              <a:ext uri="{FF2B5EF4-FFF2-40B4-BE49-F238E27FC236}">
                <a16:creationId xmlns="" xmlns:a16="http://schemas.microsoft.com/office/drawing/2014/main" id="{4ECBC387-4D04-4EBE-98A2-F43813654204}"/>
              </a:ext>
            </a:extLst>
          </p:cNvPr>
          <p:cNvSpPr/>
          <p:nvPr/>
        </p:nvSpPr>
        <p:spPr>
          <a:xfrm>
            <a:off x="4930588" y="1986532"/>
            <a:ext cx="385483" cy="4010856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E257F4B5-884A-42ED-822A-CEDCBEBF0957}"/>
              </a:ext>
            </a:extLst>
          </p:cNvPr>
          <p:cNvSpPr txBox="1"/>
          <p:nvPr/>
        </p:nvSpPr>
        <p:spPr>
          <a:xfrm>
            <a:off x="5593977" y="2577919"/>
            <a:ext cx="631566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Очная форма обучения</a:t>
            </a:r>
          </a:p>
          <a:p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Бюджетная и контрактная формы финансирования</a:t>
            </a:r>
          </a:p>
          <a:p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7076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2B640D2-4FF2-4DD6-9537-1150094C9DA7}"/>
              </a:ext>
            </a:extLst>
          </p:cNvPr>
          <p:cNvSpPr txBox="1"/>
          <p:nvPr/>
        </p:nvSpPr>
        <p:spPr>
          <a:xfrm>
            <a:off x="242596" y="0"/>
            <a:ext cx="1065555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для получения стипендии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CC9E643-317F-4DB8-AB04-04EC359C3DD1}"/>
              </a:ext>
            </a:extLst>
          </p:cNvPr>
          <p:cNvSpPr txBox="1"/>
          <p:nvPr/>
        </p:nvSpPr>
        <p:spPr>
          <a:xfrm>
            <a:off x="242596" y="707886"/>
            <a:ext cx="11582773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1) Не должны иметь академических задолженностей и иметь оценки исключительно «</a:t>
            </a:r>
            <a: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отлично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» и (или) «</a:t>
            </a:r>
            <a: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зачтено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(студенты, являющиеся инвалидами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группы, исключительно оценки «отлично» и «хорошо» и (или) «зачтено»)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по итогам промежуточных аттестаций </a:t>
            </a:r>
            <a: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учебного года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предшествующего назначению стипендии;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B173ED6B-E206-4C9E-93B6-A5E4E95423AA}"/>
              </a:ext>
            </a:extLst>
          </p:cNvPr>
          <p:cNvSpPr txBox="1"/>
          <p:nvPr/>
        </p:nvSpPr>
        <p:spPr>
          <a:xfrm>
            <a:off x="242596" y="2812305"/>
            <a:ext cx="11795451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Критерии: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Наличие в учебе достижений, подтвержденных дипломами (или другими документами) победителей и (или) призеров международных, всероссийских, региональных олимпиад, чемпионатов, конкурсов и иных аналогичных мероприятий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очных или заочных (онлайн формат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));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Участие в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международных, всероссийских, региональных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конференциях, форумах, фестивалях и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иных аналогичных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мероприятий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очных или заочных (онлайн формат));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Участие в научно-исследовательской и (или) опытно-конструкторской работе;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15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B173ED6B-E206-4C9E-93B6-A5E4E95423AA}"/>
              </a:ext>
            </a:extLst>
          </p:cNvPr>
          <p:cNvSpPr txBox="1"/>
          <p:nvPr/>
        </p:nvSpPr>
        <p:spPr>
          <a:xfrm>
            <a:off x="111967" y="344876"/>
            <a:ext cx="1179545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Наличие исследований, представленных в научно-исследовательских проектах, печатных работах;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9314" y="1248002"/>
            <a:ext cx="11662094" cy="445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81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B173ED6B-E206-4C9E-93B6-A5E4E95423AA}"/>
              </a:ext>
            </a:extLst>
          </p:cNvPr>
          <p:cNvSpPr txBox="1"/>
          <p:nvPr/>
        </p:nvSpPr>
        <p:spPr>
          <a:xfrm>
            <a:off x="396549" y="475504"/>
            <a:ext cx="1179545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Наличие внедренных научных разработок в практическую деятельность, подтвержденных авторским свидетельством, актом внедрения, патентами на изобретение.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6549" y="1765299"/>
            <a:ext cx="11513407" cy="22116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9103" y="4276941"/>
            <a:ext cx="110303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 подтверждающие достижения претендента предоставляются: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весь период обучения в образовательной организации, если претендент подает на стипендию в 1 раз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учебный год, предшествующий назначению стипендии, если претендент  подает документы во 2 и более раз, после назначения стипендии</a:t>
            </a:r>
            <a:endParaRPr lang="ru-RU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37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298" y="408194"/>
            <a:ext cx="12097520" cy="76214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подачи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документов:</a:t>
            </a:r>
            <a:b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ежегодно до 01 сентября</a:t>
            </a:r>
            <a:endParaRPr lang="ru-RU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02298" y="1415973"/>
            <a:ext cx="11628445" cy="1661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стипендии – </a:t>
            </a:r>
            <a:r>
              <a:rPr lang="ru-RU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1500 руб./ мес.</a:t>
            </a:r>
          </a:p>
          <a:p>
            <a:r>
              <a:rPr lang="ru-RU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(выплата единовременная – 18000 </a:t>
            </a:r>
            <a:r>
              <a:rPr lang="ru-RU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r>
              <a:rPr lang="ru-RU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298" y="3077029"/>
            <a:ext cx="116763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назначения </a:t>
            </a:r>
            <a:r>
              <a:rPr lang="ru-RU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год</a:t>
            </a:r>
            <a:endParaRPr lang="ru-RU" sz="4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90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</TotalTime>
  <Words>294</Words>
  <Application>Microsoft Office PowerPoint</Application>
  <PresentationFormat>Произвольный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 стипендиях Губернатора Свердловской области обучающимся по очной форме обучения по образовательным программам высшего образования – программам бакалавриата, специалитета, магистратуры, подготовки научно-педагогических кадров в аспирантуре</vt:lpstr>
      <vt:lpstr>Принять участие в конкурсе могут обучающиеся: </vt:lpstr>
      <vt:lpstr>Презентация PowerPoint</vt:lpstr>
      <vt:lpstr>Презентация PowerPoint</vt:lpstr>
      <vt:lpstr>Презентация PowerPoint</vt:lpstr>
      <vt:lpstr>Сроки подачи документов: ежегодно до 01 сентября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стипендиях Правительства Российской Федерации для студентов (курсантов, слушателей) организаций, осуществляющих образовательную деятельность, обучающихся по образовательным программам высшего образования по очной форме по специальностям или направлениям подготовки, соответствующим приоритетным направлениям модернизации и технологического развития российской экономики" (с изменениями и дополнениями)</dc:title>
  <dc:creator>Admin</dc:creator>
  <cp:lastModifiedBy>Пользователь</cp:lastModifiedBy>
  <cp:revision>49</cp:revision>
  <dcterms:created xsi:type="dcterms:W3CDTF">2024-03-07T03:59:33Z</dcterms:created>
  <dcterms:modified xsi:type="dcterms:W3CDTF">2024-05-21T09:09:31Z</dcterms:modified>
</cp:coreProperties>
</file>